
<file path=[Content_Types].xml><?xml version="1.0" encoding="utf-8"?>
<Types xmlns="http://schemas.openxmlformats.org/package/2006/content-types">
  <Override PartName="/ppt/slides/slide45.xml" ContentType="application/vnd.openxmlformats-officedocument.presentationml.slide+xml"/>
  <Override PartName="/ppt/slides/slide18.xml" ContentType="application/vnd.openxmlformats-officedocument.presentationml.slide+xml"/>
  <Override PartName="/ppt/slideLayouts/slideLayout15.xml" ContentType="application/vnd.openxmlformats-officedocument.presentationml.slideLayout+xml"/>
  <Default Extension="pict" ContentType="image/pict"/>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Default Extension="jpeg" ContentType="image/jpeg"/>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Override PartName="/ppt/slides/slide46.xml" ContentType="application/vnd.openxmlformats-officedocument.presentationml.slide+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42.xml" ContentType="application/vnd.openxmlformats-officedocument.presentationml.slide+xml"/>
  <Override PartName="/ppt/slides/slide15.xml" ContentType="application/vnd.openxmlformats-officedocument.presentationml.slide+xml"/>
  <Override PartName="/ppt/slideLayouts/slideLayout12.xml" ContentType="application/vnd.openxmlformats-officedocument.presentationml.slideLayout+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43.xml" ContentType="application/vnd.openxmlformats-officedocument.presentationml.slide+xml"/>
  <Override PartName="/ppt/slides/slide16.xml" ContentType="application/vnd.openxmlformats-officedocument.presentationml.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44.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38" r:id="rId1"/>
  </p:sldMasterIdLst>
  <p:sldIdLst>
    <p:sldId id="256" r:id="rId2"/>
    <p:sldId id="267" r:id="rId3"/>
    <p:sldId id="307" r:id="rId4"/>
    <p:sldId id="259" r:id="rId5"/>
    <p:sldId id="273" r:id="rId6"/>
    <p:sldId id="265" r:id="rId7"/>
    <p:sldId id="268" r:id="rId8"/>
    <p:sldId id="257" r:id="rId9"/>
    <p:sldId id="272" r:id="rId10"/>
    <p:sldId id="258" r:id="rId11"/>
    <p:sldId id="264" r:id="rId12"/>
    <p:sldId id="271" r:id="rId13"/>
    <p:sldId id="260" r:id="rId14"/>
    <p:sldId id="294" r:id="rId15"/>
    <p:sldId id="308" r:id="rId16"/>
    <p:sldId id="261" r:id="rId17"/>
    <p:sldId id="310" r:id="rId18"/>
    <p:sldId id="309" r:id="rId19"/>
    <p:sldId id="278" r:id="rId20"/>
    <p:sldId id="262" r:id="rId21"/>
    <p:sldId id="298" r:id="rId22"/>
    <p:sldId id="312" r:id="rId23"/>
    <p:sldId id="263" r:id="rId24"/>
    <p:sldId id="297" r:id="rId25"/>
    <p:sldId id="269" r:id="rId26"/>
    <p:sldId id="304" r:id="rId27"/>
    <p:sldId id="305" r:id="rId28"/>
    <p:sldId id="275" r:id="rId29"/>
    <p:sldId id="296" r:id="rId30"/>
    <p:sldId id="299" r:id="rId31"/>
    <p:sldId id="276" r:id="rId32"/>
    <p:sldId id="306" r:id="rId33"/>
    <p:sldId id="274" r:id="rId34"/>
    <p:sldId id="311" r:id="rId35"/>
    <p:sldId id="290" r:id="rId36"/>
    <p:sldId id="302" r:id="rId37"/>
    <p:sldId id="303" r:id="rId38"/>
    <p:sldId id="281" r:id="rId39"/>
    <p:sldId id="282" r:id="rId40"/>
    <p:sldId id="291" r:id="rId41"/>
    <p:sldId id="292" r:id="rId42"/>
    <p:sldId id="283" r:id="rId43"/>
    <p:sldId id="284" r:id="rId44"/>
    <p:sldId id="293" r:id="rId45"/>
    <p:sldId id="285" r:id="rId46"/>
    <p:sldId id="286"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Objects="1">
      <p:cViewPr varScale="1">
        <p:scale>
          <a:sx n="85" d="100"/>
          <a:sy n="85" d="100"/>
        </p:scale>
        <p:origin x="-91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2AB9F51-C26B-4644-AC7E-A618488A626A}" type="datetimeFigureOut">
              <a:rPr lang="en-US" smtClean="0"/>
              <a:pPr/>
              <a:t>12/8/14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1C145-317C-4DEC-9A6B-045D66B7A0F9}" type="slidenum">
              <a:rPr lang="en-US" smtClean="0"/>
              <a:pPr/>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69DE31-4050-E64C-9A7E-3B05057311D7}" type="datetimeFigureOut">
              <a:rPr lang="en-US" smtClean="0"/>
              <a:pPr/>
              <a:t>12/8/14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200B59-B9C2-F843-9411-E7968ABA8310}" type="slidenum">
              <a:rPr lang="en-US" smtClean="0"/>
              <a:pPr/>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69DE31-4050-E64C-9A7E-3B05057311D7}" type="datetimeFigureOut">
              <a:rPr lang="en-US" smtClean="0"/>
              <a:pPr/>
              <a:t>12/8/14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200B59-B9C2-F843-9411-E7968ABA831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n-US"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69DE31-4050-E64C-9A7E-3B05057311D7}" type="datetimeFigureOut">
              <a:rPr lang="en-US" smtClean="0"/>
              <a:pPr/>
              <a:t>12/8/14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200B59-B9C2-F843-9411-E7968ABA8310}"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869DE31-4050-E64C-9A7E-3B05057311D7}" type="datetimeFigureOut">
              <a:rPr lang="en-US" smtClean="0"/>
              <a:pPr/>
              <a:t>12/8/14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200B59-B9C2-F843-9411-E7968ABA8310}" type="slidenum">
              <a:rPr lang="en-US" smtClean="0"/>
              <a:pPr/>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n-US"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n-US" smtClean="0"/>
              <a:t>Click icon to add picture</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69DE31-4050-E64C-9A7E-3B05057311D7}" type="datetimeFigureOut">
              <a:rPr lang="en-US" smtClean="0"/>
              <a:pPr/>
              <a:t>12/8/14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200B59-B9C2-F843-9411-E7968ABA8310}" type="slidenum">
              <a:rPr lang="en-US" smtClean="0"/>
              <a:pPr/>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869DE31-4050-E64C-9A7E-3B05057311D7}" type="datetimeFigureOut">
              <a:rPr lang="en-US" smtClean="0"/>
              <a:pPr/>
              <a:t>12/8/14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00B59-B9C2-F843-9411-E7968ABA8310}"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n-US"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869DE31-4050-E64C-9A7E-3B05057311D7}" type="datetimeFigureOut">
              <a:rPr lang="en-US" smtClean="0"/>
              <a:pPr/>
              <a:t>12/8/14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00B59-B9C2-F843-9411-E7968ABA8310}" type="slidenum">
              <a:rPr lang="en-US" smtClean="0"/>
              <a:pPr/>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869DE31-4050-E64C-9A7E-3B05057311D7}" type="datetimeFigureOut">
              <a:rPr lang="en-US" smtClean="0"/>
              <a:pPr/>
              <a:t>12/8/14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00B59-B9C2-F843-9411-E7968ABA831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7869DE31-4050-E64C-9A7E-3B05057311D7}" type="datetimeFigureOut">
              <a:rPr lang="en-US" smtClean="0"/>
              <a:pPr/>
              <a:t>12/8/14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00B59-B9C2-F843-9411-E7968ABA8310}" type="slidenum">
              <a:rPr lang="en-US" smtClean="0"/>
              <a:pPr/>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n-US" smtClean="0"/>
              <a:t>Click icon to add picture</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n-US"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7"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n-US" smtClean="0"/>
              <a:t>Click to edit Master text styles</a:t>
            </a:r>
          </a:p>
        </p:txBody>
      </p:sp>
      <p:sp>
        <p:nvSpPr>
          <p:cNvPr id="4" name="Date Placeholder 3"/>
          <p:cNvSpPr>
            <a:spLocks noGrp="1"/>
          </p:cNvSpPr>
          <p:nvPr>
            <p:ph type="dt" sz="half" idx="10"/>
          </p:nvPr>
        </p:nvSpPr>
        <p:spPr/>
        <p:txBody>
          <a:bodyPr/>
          <a:lstStyle/>
          <a:p>
            <a:fld id="{72AAB499-F5DE-4BE5-BB26-90CC428051F7}" type="datetime1">
              <a:rPr lang="en-US" smtClean="0"/>
              <a:pPr/>
              <a:t>12/8/14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5CD18-686B-47A9-AFD5-66CE5FA52A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n-US" smtClean="0"/>
              <a:t>Click icon to add picture</a:t>
            </a:r>
            <a:endParaRPr/>
          </a:p>
        </p:txBody>
      </p:sp>
      <p:sp>
        <p:nvSpPr>
          <p:cNvPr id="4" name="Date Placeholder 3"/>
          <p:cNvSpPr>
            <a:spLocks noGrp="1"/>
          </p:cNvSpPr>
          <p:nvPr>
            <p:ph type="dt" sz="half" idx="10"/>
          </p:nvPr>
        </p:nvSpPr>
        <p:spPr/>
        <p:txBody>
          <a:bodyPr/>
          <a:lstStyle/>
          <a:p>
            <a:fld id="{7869DE31-4050-E64C-9A7E-3B05057311D7}" type="datetimeFigureOut">
              <a:rPr lang="en-US" smtClean="0"/>
              <a:pPr/>
              <a:t>12/8/14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00B59-B9C2-F843-9411-E7968ABA8310}" type="slidenum">
              <a:rPr lang="en-US" smtClean="0"/>
              <a:pPr/>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n-US"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869DE31-4050-E64C-9A7E-3B05057311D7}" type="datetimeFigureOut">
              <a:rPr lang="en-US" smtClean="0"/>
              <a:pPr/>
              <a:t>12/8/14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200B59-B9C2-F843-9411-E7968ABA83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869DE31-4050-E64C-9A7E-3B05057311D7}" type="datetimeFigureOut">
              <a:rPr lang="en-US" smtClean="0"/>
              <a:pPr/>
              <a:t>12/8/14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200B59-B9C2-F843-9411-E7968ABA83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869DE31-4050-E64C-9A7E-3B05057311D7}" type="datetimeFigureOut">
              <a:rPr lang="en-US" smtClean="0"/>
              <a:pPr/>
              <a:t>12/8/14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200B59-B9C2-F843-9411-E7968ABA831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69DE31-4050-E64C-9A7E-3B05057311D7}" type="datetimeFigureOut">
              <a:rPr lang="en-US" smtClean="0"/>
              <a:pPr/>
              <a:t>12/8/14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200B59-B9C2-F843-9411-E7968ABA8310}" type="slidenum">
              <a:rPr lang="en-US" smtClean="0"/>
              <a:pPr/>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7869DE31-4050-E64C-9A7E-3B05057311D7}" type="datetimeFigureOut">
              <a:rPr lang="en-US" smtClean="0"/>
              <a:pPr/>
              <a:t>12/8/14</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D4200B59-B9C2-F843-9411-E7968ABA8310}" type="slidenum">
              <a:rPr lang="en-US" smtClean="0"/>
              <a:pPr/>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n-US"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 id="2147483850" r:id="rId12"/>
    <p:sldLayoutId id="2147483851" r:id="rId13"/>
    <p:sldLayoutId id="2147483852" r:id="rId14"/>
    <p:sldLayoutId id="2147483853" r:id="rId15"/>
    <p:sldLayoutId id="2147483854"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Mac:Users:AHopkins:Documents:Civics:Unit%207%20Judicial:SupremeCourtChoice.doc!OLE_LINK3"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The Judicial Branch  </a:t>
            </a:r>
            <a:endParaRPr lang="en-US" dirty="0"/>
          </a:p>
        </p:txBody>
      </p:sp>
      <p:sp>
        <p:nvSpPr>
          <p:cNvPr id="3" name="Subtitle 2"/>
          <p:cNvSpPr>
            <a:spLocks noGrp="1"/>
          </p:cNvSpPr>
          <p:nvPr>
            <p:ph type="subTitle" idx="1"/>
          </p:nvPr>
        </p:nvSpPr>
        <p:spPr>
          <a:xfrm>
            <a:off x="476205" y="2895600"/>
            <a:ext cx="7754112" cy="484632"/>
          </a:xfrm>
        </p:spPr>
        <p:txBody>
          <a:bodyPr>
            <a:noAutofit/>
          </a:bodyPr>
          <a:lstStyle/>
          <a:p>
            <a:r>
              <a:rPr lang="en-US" sz="1600" dirty="0" smtClean="0">
                <a:solidFill>
                  <a:schemeClr val="tx1"/>
                </a:solidFill>
              </a:rPr>
              <a:t>Law and Order: Government</a:t>
            </a:r>
          </a:p>
          <a:p>
            <a:endParaRPr lang="en-US" sz="1600" dirty="0" smtClean="0">
              <a:solidFill>
                <a:schemeClr val="tx1"/>
              </a:solidFill>
            </a:endParaRPr>
          </a:p>
          <a:p>
            <a:r>
              <a:rPr lang="en-US" sz="1600" dirty="0" smtClean="0">
                <a:solidFill>
                  <a:schemeClr val="tx1"/>
                </a:solidFill>
              </a:rPr>
              <a:t>Interpreting the laws  </a:t>
            </a:r>
            <a:endParaRPr lang="en-US" sz="16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federal court system </a:t>
            </a:r>
            <a:endParaRPr lang="en-US" dirty="0"/>
          </a:p>
        </p:txBody>
      </p:sp>
      <p:sp>
        <p:nvSpPr>
          <p:cNvPr id="3" name="Content Placeholder 2"/>
          <p:cNvSpPr>
            <a:spLocks noGrp="1"/>
          </p:cNvSpPr>
          <p:nvPr>
            <p:ph idx="1"/>
          </p:nvPr>
        </p:nvSpPr>
        <p:spPr/>
        <p:txBody>
          <a:bodyPr>
            <a:normAutofit lnSpcReduction="10000"/>
          </a:bodyPr>
          <a:lstStyle/>
          <a:p>
            <a:r>
              <a:rPr lang="en-US" dirty="0" smtClean="0"/>
              <a:t>U.S. district courts (94 total): Trial courts </a:t>
            </a:r>
          </a:p>
          <a:p>
            <a:pPr lvl="1"/>
            <a:r>
              <a:rPr lang="en-US" dirty="0" smtClean="0"/>
              <a:t>Original </a:t>
            </a:r>
            <a:r>
              <a:rPr lang="en-US" dirty="0" smtClean="0"/>
              <a:t>jurisdiction </a:t>
            </a:r>
          </a:p>
          <a:p>
            <a:r>
              <a:rPr lang="en-US" dirty="0" smtClean="0"/>
              <a:t>U.S. circuit courts of appeal (13)</a:t>
            </a:r>
          </a:p>
          <a:p>
            <a:pPr lvl="1"/>
            <a:r>
              <a:rPr lang="en-US" dirty="0" smtClean="0"/>
              <a:t>Appellate </a:t>
            </a:r>
            <a:r>
              <a:rPr lang="en-US" dirty="0" smtClean="0"/>
              <a:t>jurisdiction</a:t>
            </a:r>
          </a:p>
          <a:p>
            <a:r>
              <a:rPr lang="en-US" dirty="0" smtClean="0"/>
              <a:t>Supreme Court: </a:t>
            </a:r>
          </a:p>
          <a:p>
            <a:pPr lvl="1"/>
            <a:r>
              <a:rPr lang="en-US" dirty="0" smtClean="0"/>
              <a:t>Appellate jurisdiction </a:t>
            </a:r>
          </a:p>
          <a:p>
            <a:pPr lvl="1"/>
            <a:r>
              <a:rPr lang="en-US" dirty="0" smtClean="0"/>
              <a:t>Usually does not have original jurisdiction except in cases involving ambassadors or multiple states (Art. III of Constitution)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0"/>
          <p:cNvSpPr>
            <a:spLocks noChangeArrowheads="1"/>
          </p:cNvSpPr>
          <p:nvPr/>
        </p:nvSpPr>
        <p:spPr bwMode="auto">
          <a:xfrm>
            <a:off x="7467600" y="381000"/>
            <a:ext cx="1295400" cy="609600"/>
          </a:xfrm>
          <a:prstGeom prst="rect">
            <a:avLst/>
          </a:prstGeom>
          <a:solidFill>
            <a:schemeClr val="fo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5" name="Rectangle 5"/>
          <p:cNvSpPr>
            <a:spLocks noChangeArrowheads="1"/>
          </p:cNvSpPr>
          <p:nvPr/>
        </p:nvSpPr>
        <p:spPr bwMode="auto">
          <a:xfrm>
            <a:off x="914400" y="4724400"/>
            <a:ext cx="2362200" cy="1066800"/>
          </a:xfrm>
          <a:prstGeom prst="rect">
            <a:avLst/>
          </a:prstGeom>
          <a:solidFill>
            <a:schemeClr val="folHlink"/>
          </a:solid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6" name="Text Box 2"/>
          <p:cNvSpPr txBox="1">
            <a:spLocks noChangeArrowheads="1"/>
          </p:cNvSpPr>
          <p:nvPr/>
        </p:nvSpPr>
        <p:spPr bwMode="auto">
          <a:xfrm>
            <a:off x="990600" y="4737100"/>
            <a:ext cx="2209800" cy="105410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dirty="0">
                <a:latin typeface="Georgia" charset="0"/>
              </a:rPr>
              <a:t>U.S. District Court – 94 districts</a:t>
            </a:r>
          </a:p>
          <a:p>
            <a:pPr algn="ctr">
              <a:spcBef>
                <a:spcPct val="50000"/>
              </a:spcBef>
            </a:pPr>
            <a:r>
              <a:rPr lang="en-US" dirty="0">
                <a:latin typeface="Georgia" charset="0"/>
              </a:rPr>
              <a:t> </a:t>
            </a:r>
            <a:r>
              <a:rPr lang="en-US" i="1" dirty="0">
                <a:latin typeface="Georgia" charset="0"/>
              </a:rPr>
              <a:t>Federal Trials</a:t>
            </a:r>
          </a:p>
        </p:txBody>
      </p:sp>
      <p:sp>
        <p:nvSpPr>
          <p:cNvPr id="7" name="Text Box 4"/>
          <p:cNvSpPr txBox="1">
            <a:spLocks noChangeArrowheads="1"/>
          </p:cNvSpPr>
          <p:nvPr/>
        </p:nvSpPr>
        <p:spPr bwMode="auto">
          <a:xfrm>
            <a:off x="381000" y="6019800"/>
            <a:ext cx="32766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latin typeface="Georgia" charset="0"/>
              </a:rPr>
              <a:t>FEDERAL: 1 million cases/yr</a:t>
            </a:r>
          </a:p>
        </p:txBody>
      </p:sp>
      <p:sp>
        <p:nvSpPr>
          <p:cNvPr id="8" name="Oval 6"/>
          <p:cNvSpPr>
            <a:spLocks noChangeArrowheads="1"/>
          </p:cNvSpPr>
          <p:nvPr/>
        </p:nvSpPr>
        <p:spPr bwMode="auto">
          <a:xfrm>
            <a:off x="152400" y="2362200"/>
            <a:ext cx="3505200" cy="1295400"/>
          </a:xfrm>
          <a:prstGeom prst="ellipse">
            <a:avLst/>
          </a:prstGeom>
          <a:solidFill>
            <a:schemeClr val="folHlink"/>
          </a:solidFill>
          <a:ln w="9525">
            <a:solidFill>
              <a:schemeClr val="tx1"/>
            </a:solidFill>
            <a:round/>
            <a:headEnd/>
            <a:tailEnd/>
          </a:ln>
          <a:effectLst/>
        </p:spPr>
        <p:txBody>
          <a:bodyPr wrap="none" anchor="ctr">
            <a:prstTxWarp prst="textNoShape">
              <a:avLst/>
            </a:prstTxWarp>
          </a:bodyPr>
          <a:lstStyle/>
          <a:p>
            <a:endParaRPr lang="en-US"/>
          </a:p>
        </p:txBody>
      </p:sp>
      <p:pic>
        <p:nvPicPr>
          <p:cNvPr id="9" name="Picture 7" descr="court"/>
          <p:cNvPicPr>
            <a:picLocks noChangeAspect="1" noChangeArrowheads="1"/>
          </p:cNvPicPr>
          <p:nvPr/>
        </p:nvPicPr>
        <p:blipFill>
          <a:blip r:embed="rId2"/>
          <a:srcRect/>
          <a:stretch>
            <a:fillRect/>
          </a:stretch>
        </p:blipFill>
        <p:spPr bwMode="auto">
          <a:xfrm>
            <a:off x="3657600" y="609600"/>
            <a:ext cx="1828800" cy="1493838"/>
          </a:xfrm>
          <a:prstGeom prst="rect">
            <a:avLst/>
          </a:prstGeom>
          <a:noFill/>
        </p:spPr>
      </p:pic>
      <p:sp>
        <p:nvSpPr>
          <p:cNvPr id="10" name="Text Box 8"/>
          <p:cNvSpPr txBox="1">
            <a:spLocks noChangeArrowheads="1"/>
          </p:cNvSpPr>
          <p:nvPr/>
        </p:nvSpPr>
        <p:spPr bwMode="auto">
          <a:xfrm>
            <a:off x="5410200" y="6186488"/>
            <a:ext cx="3276600" cy="3667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latin typeface="Georgia" charset="0"/>
              </a:rPr>
              <a:t>STATES: 30 million cases/yr</a:t>
            </a:r>
          </a:p>
        </p:txBody>
      </p:sp>
      <p:sp>
        <p:nvSpPr>
          <p:cNvPr id="11" name="Rectangle 9"/>
          <p:cNvSpPr>
            <a:spLocks noChangeArrowheads="1"/>
          </p:cNvSpPr>
          <p:nvPr/>
        </p:nvSpPr>
        <p:spPr bwMode="auto">
          <a:xfrm>
            <a:off x="5943600" y="4953000"/>
            <a:ext cx="2362200" cy="1066800"/>
          </a:xfrm>
          <a:prstGeom prst="rect">
            <a:avLst/>
          </a:prstGeom>
          <a:solidFill>
            <a:schemeClr val="folHlink"/>
          </a:solidFill>
          <a:ln w="9525">
            <a:solidFill>
              <a:schemeClr val="tx1"/>
            </a:solidFill>
            <a:miter lim="800000"/>
            <a:headEnd/>
            <a:tailEnd/>
          </a:ln>
          <a:effectLst/>
        </p:spPr>
        <p:txBody>
          <a:bodyPr wrap="none" anchor="ctr">
            <a:prstTxWarp prst="textNoShape">
              <a:avLst/>
            </a:prstTxWarp>
          </a:bodyPr>
          <a:lstStyle/>
          <a:p>
            <a:pPr algn="ctr"/>
            <a:endParaRPr lang="en-US"/>
          </a:p>
        </p:txBody>
      </p:sp>
      <p:sp>
        <p:nvSpPr>
          <p:cNvPr id="12" name="Text Box 10"/>
          <p:cNvSpPr txBox="1">
            <a:spLocks noChangeArrowheads="1"/>
          </p:cNvSpPr>
          <p:nvPr/>
        </p:nvSpPr>
        <p:spPr bwMode="auto">
          <a:xfrm>
            <a:off x="5943600" y="4953000"/>
            <a:ext cx="2362200" cy="105410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a:latin typeface="Georgia" charset="0"/>
              </a:rPr>
              <a:t>Trial Courts – municipal or county</a:t>
            </a:r>
          </a:p>
          <a:p>
            <a:pPr algn="ctr">
              <a:spcBef>
                <a:spcPct val="50000"/>
              </a:spcBef>
            </a:pPr>
            <a:r>
              <a:rPr lang="en-US" i="1">
                <a:latin typeface="Georgia" charset="0"/>
              </a:rPr>
              <a:t>Local Trials</a:t>
            </a:r>
          </a:p>
        </p:txBody>
      </p:sp>
      <p:sp>
        <p:nvSpPr>
          <p:cNvPr id="13" name="Oval 11"/>
          <p:cNvSpPr>
            <a:spLocks noChangeArrowheads="1"/>
          </p:cNvSpPr>
          <p:nvPr/>
        </p:nvSpPr>
        <p:spPr bwMode="auto">
          <a:xfrm>
            <a:off x="5257800" y="2438400"/>
            <a:ext cx="3505200" cy="1143000"/>
          </a:xfrm>
          <a:prstGeom prst="ellipse">
            <a:avLst/>
          </a:prstGeom>
          <a:solidFill>
            <a:schemeClr val="folHlink"/>
          </a:solidFill>
          <a:ln w="9525">
            <a:solidFill>
              <a:schemeClr val="tx1"/>
            </a:solidFill>
            <a:round/>
            <a:headEnd/>
            <a:tailEnd/>
          </a:ln>
          <a:effectLst/>
        </p:spPr>
        <p:txBody>
          <a:bodyPr wrap="none" anchor="ctr">
            <a:prstTxWarp prst="textNoShape">
              <a:avLst/>
            </a:prstTxWarp>
          </a:bodyPr>
          <a:lstStyle/>
          <a:p>
            <a:endParaRPr lang="en-US"/>
          </a:p>
        </p:txBody>
      </p:sp>
      <p:sp>
        <p:nvSpPr>
          <p:cNvPr id="14" name="Text Box 12"/>
          <p:cNvSpPr txBox="1">
            <a:spLocks noChangeArrowheads="1"/>
          </p:cNvSpPr>
          <p:nvPr/>
        </p:nvSpPr>
        <p:spPr bwMode="auto">
          <a:xfrm>
            <a:off x="5715000" y="2667000"/>
            <a:ext cx="2971800" cy="6413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latin typeface="Georgia" charset="0"/>
              </a:rPr>
              <a:t>State Supreme Court – highest state court</a:t>
            </a:r>
            <a:r>
              <a:rPr lang="en-US">
                <a:latin typeface="Franklin Gothic Book" pitchFamily="34" charset="0"/>
              </a:rPr>
              <a:t> </a:t>
            </a:r>
          </a:p>
        </p:txBody>
      </p:sp>
      <p:sp>
        <p:nvSpPr>
          <p:cNvPr id="15" name="AutoShape 13"/>
          <p:cNvSpPr>
            <a:spLocks noChangeArrowheads="1"/>
          </p:cNvSpPr>
          <p:nvPr/>
        </p:nvSpPr>
        <p:spPr bwMode="auto">
          <a:xfrm>
            <a:off x="5867400" y="3962400"/>
            <a:ext cx="2590800" cy="762000"/>
          </a:xfrm>
          <a:prstGeom prst="roundRect">
            <a:avLst>
              <a:gd name="adj" fmla="val 16667"/>
            </a:avLst>
          </a:prstGeom>
          <a:solidFill>
            <a:schemeClr val="folHlink"/>
          </a:solidFill>
          <a:ln w="9525">
            <a:solidFill>
              <a:schemeClr val="tx1"/>
            </a:solidFill>
            <a:round/>
            <a:headEnd/>
            <a:tailEnd/>
          </a:ln>
          <a:effectLst/>
        </p:spPr>
        <p:txBody>
          <a:bodyPr wrap="none" anchor="ctr">
            <a:prstTxWarp prst="textNoShape">
              <a:avLst/>
            </a:prstTxWarp>
          </a:bodyPr>
          <a:lstStyle/>
          <a:p>
            <a:endParaRPr lang="en-US"/>
          </a:p>
        </p:txBody>
      </p:sp>
      <p:sp>
        <p:nvSpPr>
          <p:cNvPr id="16" name="Text Box 14"/>
          <p:cNvSpPr txBox="1">
            <a:spLocks noChangeArrowheads="1"/>
          </p:cNvSpPr>
          <p:nvPr/>
        </p:nvSpPr>
        <p:spPr bwMode="auto">
          <a:xfrm>
            <a:off x="5867400" y="3984625"/>
            <a:ext cx="2438400" cy="64135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a:latin typeface="Georgia" charset="0"/>
              </a:rPr>
              <a:t>Intermediate Appeals Court</a:t>
            </a:r>
          </a:p>
        </p:txBody>
      </p:sp>
      <p:sp>
        <p:nvSpPr>
          <p:cNvPr id="17" name="Text Box 15"/>
          <p:cNvSpPr txBox="1">
            <a:spLocks noChangeArrowheads="1"/>
          </p:cNvSpPr>
          <p:nvPr/>
        </p:nvSpPr>
        <p:spPr bwMode="auto">
          <a:xfrm>
            <a:off x="3352800" y="2147888"/>
            <a:ext cx="2667000" cy="3667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a:latin typeface="Lucida Sans" pitchFamily="34" charset="0"/>
              </a:rPr>
              <a:t>U.S. Supreme Court?</a:t>
            </a:r>
          </a:p>
        </p:txBody>
      </p:sp>
      <p:sp>
        <p:nvSpPr>
          <p:cNvPr id="18" name="Line 16"/>
          <p:cNvSpPr>
            <a:spLocks noChangeShapeType="1"/>
          </p:cNvSpPr>
          <p:nvPr/>
        </p:nvSpPr>
        <p:spPr bwMode="auto">
          <a:xfrm flipV="1">
            <a:off x="1981200" y="3657600"/>
            <a:ext cx="0" cy="990600"/>
          </a:xfrm>
          <a:prstGeom prst="line">
            <a:avLst/>
          </a:prstGeom>
          <a:noFill/>
          <a:ln w="9525">
            <a:solidFill>
              <a:schemeClr val="tx1"/>
            </a:solidFill>
            <a:round/>
            <a:headEnd/>
            <a:tailEnd type="triangle" w="lg" len="lg"/>
          </a:ln>
          <a:effectLst/>
        </p:spPr>
        <p:txBody>
          <a:bodyPr>
            <a:prstTxWarp prst="textNoShape">
              <a:avLst/>
            </a:prstTxWarp>
          </a:bodyPr>
          <a:lstStyle/>
          <a:p>
            <a:endParaRPr lang="en-US"/>
          </a:p>
        </p:txBody>
      </p:sp>
      <p:sp>
        <p:nvSpPr>
          <p:cNvPr id="19" name="Line 17"/>
          <p:cNvSpPr>
            <a:spLocks noChangeShapeType="1"/>
          </p:cNvSpPr>
          <p:nvPr/>
        </p:nvSpPr>
        <p:spPr bwMode="auto">
          <a:xfrm flipV="1">
            <a:off x="7086600" y="4724400"/>
            <a:ext cx="0" cy="228600"/>
          </a:xfrm>
          <a:prstGeom prst="line">
            <a:avLst/>
          </a:prstGeom>
          <a:noFill/>
          <a:ln w="9525">
            <a:solidFill>
              <a:schemeClr val="tx1"/>
            </a:solidFill>
            <a:round/>
            <a:headEnd/>
            <a:tailEnd type="triangle" w="lg" len="lg"/>
          </a:ln>
          <a:effectLst/>
        </p:spPr>
        <p:txBody>
          <a:bodyPr>
            <a:prstTxWarp prst="textNoShape">
              <a:avLst/>
            </a:prstTxWarp>
          </a:bodyPr>
          <a:lstStyle/>
          <a:p>
            <a:endParaRPr lang="en-US"/>
          </a:p>
        </p:txBody>
      </p:sp>
      <p:sp>
        <p:nvSpPr>
          <p:cNvPr id="20" name="Line 18"/>
          <p:cNvSpPr>
            <a:spLocks noChangeShapeType="1"/>
          </p:cNvSpPr>
          <p:nvPr/>
        </p:nvSpPr>
        <p:spPr bwMode="auto">
          <a:xfrm flipV="1">
            <a:off x="7086600" y="3657600"/>
            <a:ext cx="0" cy="228600"/>
          </a:xfrm>
          <a:prstGeom prst="line">
            <a:avLst/>
          </a:prstGeom>
          <a:noFill/>
          <a:ln w="9525">
            <a:solidFill>
              <a:schemeClr val="tx1"/>
            </a:solidFill>
            <a:round/>
            <a:headEnd/>
            <a:tailEnd type="triangle" w="lg" len="lg"/>
          </a:ln>
          <a:effectLst/>
        </p:spPr>
        <p:txBody>
          <a:bodyPr>
            <a:prstTxWarp prst="textNoShape">
              <a:avLst/>
            </a:prstTxWarp>
          </a:bodyPr>
          <a:lstStyle/>
          <a:p>
            <a:endParaRPr lang="en-US"/>
          </a:p>
        </p:txBody>
      </p:sp>
      <p:sp>
        <p:nvSpPr>
          <p:cNvPr id="21" name="Line 19"/>
          <p:cNvSpPr>
            <a:spLocks noChangeShapeType="1"/>
          </p:cNvSpPr>
          <p:nvPr/>
        </p:nvSpPr>
        <p:spPr bwMode="auto">
          <a:xfrm flipV="1">
            <a:off x="2057400" y="1600200"/>
            <a:ext cx="1143000" cy="7620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2" name="Line 20"/>
          <p:cNvSpPr>
            <a:spLocks noChangeShapeType="1"/>
          </p:cNvSpPr>
          <p:nvPr/>
        </p:nvSpPr>
        <p:spPr bwMode="auto">
          <a:xfrm flipH="1" flipV="1">
            <a:off x="5715000" y="1676400"/>
            <a:ext cx="914400" cy="7620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23" name="Oval 22"/>
          <p:cNvSpPr>
            <a:spLocks noChangeArrowheads="1"/>
          </p:cNvSpPr>
          <p:nvPr/>
        </p:nvSpPr>
        <p:spPr bwMode="auto">
          <a:xfrm>
            <a:off x="304800" y="381000"/>
            <a:ext cx="1752600" cy="914400"/>
          </a:xfrm>
          <a:prstGeom prst="ellipse">
            <a:avLst/>
          </a:prstGeom>
          <a:solidFill>
            <a:schemeClr val="folHlink"/>
          </a:solidFill>
          <a:ln w="9525">
            <a:solidFill>
              <a:schemeClr val="tx1"/>
            </a:solidFill>
            <a:round/>
            <a:headEnd/>
            <a:tailEnd/>
          </a:ln>
          <a:effectLst/>
        </p:spPr>
        <p:txBody>
          <a:bodyPr wrap="none" anchor="ctr">
            <a:prstTxWarp prst="textNoShape">
              <a:avLst/>
            </a:prstTxWarp>
          </a:bodyPr>
          <a:lstStyle/>
          <a:p>
            <a:endParaRPr lang="en-US"/>
          </a:p>
        </p:txBody>
      </p:sp>
      <p:sp>
        <p:nvSpPr>
          <p:cNvPr id="24" name="Text Box 23"/>
          <p:cNvSpPr txBox="1">
            <a:spLocks noChangeArrowheads="1"/>
          </p:cNvSpPr>
          <p:nvPr/>
        </p:nvSpPr>
        <p:spPr bwMode="auto">
          <a:xfrm>
            <a:off x="228600" y="533400"/>
            <a:ext cx="1905000" cy="64135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a:latin typeface="Georgia" charset="0"/>
              </a:rPr>
              <a:t>Original Jurisdiction</a:t>
            </a:r>
          </a:p>
        </p:txBody>
      </p:sp>
      <p:sp>
        <p:nvSpPr>
          <p:cNvPr id="25" name="Text Box 24"/>
          <p:cNvSpPr txBox="1">
            <a:spLocks noChangeArrowheads="1"/>
          </p:cNvSpPr>
          <p:nvPr/>
        </p:nvSpPr>
        <p:spPr bwMode="auto">
          <a:xfrm>
            <a:off x="5867400" y="990600"/>
            <a:ext cx="2895600" cy="58102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600" i="1" dirty="0">
                <a:latin typeface="Franklin Gothic Book" pitchFamily="34" charset="0"/>
              </a:rPr>
              <a:t>~80% of cases accepted come from federal system</a:t>
            </a:r>
          </a:p>
        </p:txBody>
      </p:sp>
      <p:sp>
        <p:nvSpPr>
          <p:cNvPr id="26" name="Text Box 25"/>
          <p:cNvSpPr txBox="1">
            <a:spLocks noChangeArrowheads="1"/>
          </p:cNvSpPr>
          <p:nvPr/>
        </p:nvSpPr>
        <p:spPr bwMode="auto">
          <a:xfrm>
            <a:off x="76200" y="1219200"/>
            <a:ext cx="2514600" cy="58102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600" i="1">
                <a:latin typeface="Franklin Gothic Book" pitchFamily="34" charset="0"/>
              </a:rPr>
              <a:t>&lt;1% of cases accepted are original jurisdiction</a:t>
            </a:r>
          </a:p>
        </p:txBody>
      </p:sp>
      <p:sp>
        <p:nvSpPr>
          <p:cNvPr id="27" name="Line 26"/>
          <p:cNvSpPr>
            <a:spLocks noChangeShapeType="1"/>
          </p:cNvSpPr>
          <p:nvPr/>
        </p:nvSpPr>
        <p:spPr bwMode="auto">
          <a:xfrm>
            <a:off x="5638800" y="762000"/>
            <a:ext cx="1905000" cy="0"/>
          </a:xfrm>
          <a:prstGeom prst="line">
            <a:avLst/>
          </a:prstGeom>
          <a:noFill/>
          <a:ln w="76200" cmpd="tri">
            <a:solidFill>
              <a:schemeClr val="tx1"/>
            </a:solidFill>
            <a:round/>
            <a:headEnd/>
            <a:tailEnd type="triangle" w="med" len="med"/>
          </a:ln>
          <a:effectLst/>
        </p:spPr>
        <p:txBody>
          <a:bodyPr>
            <a:prstTxWarp prst="textNoShape">
              <a:avLst/>
            </a:prstTxWarp>
          </a:bodyPr>
          <a:lstStyle/>
          <a:p>
            <a:endParaRPr lang="en-US"/>
          </a:p>
        </p:txBody>
      </p:sp>
      <p:sp>
        <p:nvSpPr>
          <p:cNvPr id="28" name="Text Box 27"/>
          <p:cNvSpPr txBox="1">
            <a:spLocks noChangeArrowheads="1"/>
          </p:cNvSpPr>
          <p:nvPr/>
        </p:nvSpPr>
        <p:spPr bwMode="auto">
          <a:xfrm>
            <a:off x="7467600" y="381000"/>
            <a:ext cx="1295400" cy="64135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a:latin typeface="Franklin Gothic Book" pitchFamily="34" charset="0"/>
              </a:rPr>
              <a:t>~ 80 Decisions</a:t>
            </a:r>
          </a:p>
        </p:txBody>
      </p:sp>
      <p:sp>
        <p:nvSpPr>
          <p:cNvPr id="29" name="Text Box 3"/>
          <p:cNvSpPr txBox="1">
            <a:spLocks noChangeArrowheads="1"/>
          </p:cNvSpPr>
          <p:nvPr/>
        </p:nvSpPr>
        <p:spPr bwMode="auto">
          <a:xfrm>
            <a:off x="381000" y="2667000"/>
            <a:ext cx="3200400" cy="64135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latin typeface="Georgia" charset="0"/>
              </a:rPr>
              <a:t>U.S. Circuit Court of Appeals: 12 circuits + Federal Circuit</a:t>
            </a:r>
          </a:p>
        </p:txBody>
      </p:sp>
      <p:sp>
        <p:nvSpPr>
          <p:cNvPr id="30" name="Line 28"/>
          <p:cNvSpPr>
            <a:spLocks noChangeShapeType="1"/>
          </p:cNvSpPr>
          <p:nvPr/>
        </p:nvSpPr>
        <p:spPr bwMode="auto">
          <a:xfrm>
            <a:off x="2057400" y="914400"/>
            <a:ext cx="1295400" cy="4572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31" name="Rectangle 29"/>
          <p:cNvSpPr>
            <a:spLocks noChangeArrowheads="1"/>
          </p:cNvSpPr>
          <p:nvPr/>
        </p:nvSpPr>
        <p:spPr bwMode="auto">
          <a:xfrm>
            <a:off x="3657600" y="609600"/>
            <a:ext cx="1828800" cy="1524000"/>
          </a:xfrm>
          <a:prstGeom prst="rect">
            <a:avLst/>
          </a:prstGeom>
          <a:noFill/>
          <a:ln w="19050">
            <a:solidFill>
              <a:schemeClr val="tx2"/>
            </a:solidFill>
            <a:miter lim="800000"/>
            <a:headEnd/>
            <a:tailEnd/>
          </a:ln>
          <a:effectLst/>
        </p:spPr>
        <p:txBody>
          <a:bodyPr wrap="none" anchor="ctr">
            <a:prstTxWarp prst="textNoShape">
              <a:avLst/>
            </a:prstTxWarp>
          </a:bodyPr>
          <a:lstStyle/>
          <a:p>
            <a:endParaRPr lang="en-US"/>
          </a:p>
        </p:txBody>
      </p:sp>
      <p:sp>
        <p:nvSpPr>
          <p:cNvPr id="32" name="Text Box 31"/>
          <p:cNvSpPr txBox="1">
            <a:spLocks noChangeArrowheads="1"/>
          </p:cNvSpPr>
          <p:nvPr/>
        </p:nvSpPr>
        <p:spPr bwMode="auto">
          <a:xfrm>
            <a:off x="3048000" y="166688"/>
            <a:ext cx="3124200" cy="3667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b="1" dirty="0">
                <a:latin typeface="Lucida Sans" pitchFamily="34" charset="0"/>
              </a:rPr>
              <a:t>How do cases get to the </a:t>
            </a:r>
          </a:p>
        </p:txBody>
      </p:sp>
      <p:sp>
        <p:nvSpPr>
          <p:cNvPr id="33" name="TextBox 32"/>
          <p:cNvSpPr txBox="1"/>
          <p:nvPr/>
        </p:nvSpPr>
        <p:spPr>
          <a:xfrm>
            <a:off x="4038600" y="5181600"/>
            <a:ext cx="1828800" cy="369332"/>
          </a:xfrm>
          <a:prstGeom prst="rect">
            <a:avLst/>
          </a:prstGeom>
          <a:noFill/>
        </p:spPr>
        <p:txBody>
          <a:bodyPr wrap="square" rtlCol="0">
            <a:spAutoFit/>
          </a:bodyPr>
          <a:lstStyle/>
          <a:p>
            <a:r>
              <a:rPr lang="en-US" dirty="0" err="1" smtClean="0"/>
              <a:t>Streetlaw.com</a:t>
            </a:r>
            <a:r>
              <a:rPr lang="en-US" dirty="0" smtClean="0"/>
              <a:t>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a case get to the Supreme Court? </a:t>
            </a:r>
            <a:endParaRPr lang="en-US" dirty="0"/>
          </a:p>
        </p:txBody>
      </p:sp>
      <p:sp>
        <p:nvSpPr>
          <p:cNvPr id="3" name="Content Placeholder 2"/>
          <p:cNvSpPr>
            <a:spLocks noGrp="1"/>
          </p:cNvSpPr>
          <p:nvPr>
            <p:ph idx="1"/>
          </p:nvPr>
        </p:nvSpPr>
        <p:spPr/>
        <p:txBody>
          <a:bodyPr/>
          <a:lstStyle/>
          <a:p>
            <a:pPr lvl="1"/>
            <a:r>
              <a:rPr lang="en-US" dirty="0" smtClean="0"/>
              <a:t>Hears cases by writ a certiorari (cert)</a:t>
            </a:r>
          </a:p>
          <a:p>
            <a:pPr lvl="2"/>
            <a:r>
              <a:rPr lang="en-US" dirty="0" smtClean="0"/>
              <a:t>“To be made more certain”   </a:t>
            </a:r>
          </a:p>
          <a:p>
            <a:pPr lvl="1"/>
            <a:r>
              <a:rPr lang="en-US" dirty="0" smtClean="0"/>
              <a:t>Each year, accepts about</a:t>
            </a:r>
            <a:r>
              <a:rPr lang="en-US" dirty="0" smtClean="0"/>
              <a:t> </a:t>
            </a:r>
            <a:r>
              <a:rPr lang="en-US" dirty="0" smtClean="0"/>
              <a:t>100</a:t>
            </a:r>
            <a:r>
              <a:rPr lang="en-US" dirty="0" smtClean="0"/>
              <a:t> </a:t>
            </a:r>
            <a:r>
              <a:rPr lang="en-US" dirty="0" smtClean="0"/>
              <a:t>cases out of 10,000 petitioned </a:t>
            </a:r>
          </a:p>
          <a:p>
            <a:pPr lvl="1"/>
            <a:r>
              <a:rPr lang="en-US" dirty="0" smtClean="0"/>
              <a:t>“Rule of Four”: 4 of 9 justices must agree to hear case </a:t>
            </a:r>
          </a:p>
          <a:p>
            <a:pPr marL="454025" lvl="1" indent="-454025">
              <a:spcBef>
                <a:spcPts val="2000"/>
              </a:spcBef>
              <a:buClr>
                <a:schemeClr val="bg1">
                  <a:lumMod val="65000"/>
                </a:schemeClr>
              </a:buClr>
            </a:pPr>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Supreme Court will hear cases if…</a:t>
            </a:r>
            <a:endParaRPr lang="en-US" dirty="0"/>
          </a:p>
        </p:txBody>
      </p:sp>
      <p:sp>
        <p:nvSpPr>
          <p:cNvPr id="3" name="Content Placeholder 2"/>
          <p:cNvSpPr>
            <a:spLocks noGrp="1"/>
          </p:cNvSpPr>
          <p:nvPr>
            <p:ph idx="1"/>
          </p:nvPr>
        </p:nvSpPr>
        <p:spPr/>
        <p:txBody>
          <a:bodyPr/>
          <a:lstStyle/>
          <a:p>
            <a:r>
              <a:rPr lang="en-US" dirty="0" smtClean="0"/>
              <a:t>Lower courts are in </a:t>
            </a:r>
            <a:r>
              <a:rPr lang="en-US" dirty="0" smtClean="0"/>
              <a:t>conflict with each </a:t>
            </a:r>
            <a:r>
              <a:rPr lang="en-US" dirty="0" smtClean="0"/>
              <a:t>other</a:t>
            </a:r>
          </a:p>
          <a:p>
            <a:r>
              <a:rPr lang="en-US" dirty="0" smtClean="0"/>
              <a:t>The government may have violated someone’s rights </a:t>
            </a:r>
          </a:p>
          <a:p>
            <a:r>
              <a:rPr lang="en-US" dirty="0" smtClean="0"/>
              <a:t>The case concerns all Americans</a:t>
            </a:r>
          </a:p>
          <a:p>
            <a:r>
              <a:rPr lang="en-US" dirty="0" smtClean="0"/>
              <a:t>The Court needs to establish guidelines on a controversial issue </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 on the case: Landmark Supreme Court Cases Research </a:t>
            </a:r>
            <a:endParaRPr lang="en-US" dirty="0"/>
          </a:p>
        </p:txBody>
      </p:sp>
      <p:sp>
        <p:nvSpPr>
          <p:cNvPr id="3" name="Content Placeholder 2"/>
          <p:cNvSpPr>
            <a:spLocks noGrp="1"/>
          </p:cNvSpPr>
          <p:nvPr>
            <p:ph idx="1"/>
          </p:nvPr>
        </p:nvSpPr>
        <p:spPr/>
        <p:txBody>
          <a:bodyPr numCol="2">
            <a:normAutofit fontScale="85000" lnSpcReduction="10000"/>
          </a:bodyPr>
          <a:lstStyle/>
          <a:p>
            <a:r>
              <a:rPr lang="en-US" dirty="0" smtClean="0"/>
              <a:t>As you take notes, think about how your specific case illustrates how cases get to the Supreme Court. </a:t>
            </a:r>
          </a:p>
          <a:p>
            <a:r>
              <a:rPr lang="en-US" dirty="0" smtClean="0"/>
              <a:t>Brown </a:t>
            </a:r>
            <a:r>
              <a:rPr lang="en-US" dirty="0" err="1" smtClean="0"/>
              <a:t>v</a:t>
            </a:r>
            <a:r>
              <a:rPr lang="en-US" dirty="0" smtClean="0"/>
              <a:t>. Board of Education:  </a:t>
            </a:r>
          </a:p>
          <a:p>
            <a:r>
              <a:rPr lang="en-US" dirty="0" err="1" smtClean="0"/>
              <a:t>Mapp</a:t>
            </a:r>
            <a:r>
              <a:rPr lang="en-US" dirty="0" smtClean="0"/>
              <a:t> </a:t>
            </a:r>
            <a:r>
              <a:rPr lang="en-US" dirty="0" err="1" smtClean="0"/>
              <a:t>v</a:t>
            </a:r>
            <a:r>
              <a:rPr lang="en-US" dirty="0" smtClean="0"/>
              <a:t>. Ohio:</a:t>
            </a:r>
          </a:p>
          <a:p>
            <a:r>
              <a:rPr lang="en-US" dirty="0" smtClean="0"/>
              <a:t>Gideon </a:t>
            </a:r>
            <a:r>
              <a:rPr lang="en-US" dirty="0" err="1" smtClean="0"/>
              <a:t>v</a:t>
            </a:r>
            <a:r>
              <a:rPr lang="en-US" dirty="0" smtClean="0"/>
              <a:t>. Wainwright:</a:t>
            </a:r>
          </a:p>
          <a:p>
            <a:r>
              <a:rPr lang="en-US" dirty="0" smtClean="0"/>
              <a:t>Miranda </a:t>
            </a:r>
            <a:r>
              <a:rPr lang="en-US" dirty="0" err="1" smtClean="0"/>
              <a:t>v</a:t>
            </a:r>
            <a:r>
              <a:rPr lang="en-US" dirty="0" smtClean="0"/>
              <a:t>. Arizona:  </a:t>
            </a:r>
          </a:p>
          <a:p>
            <a:r>
              <a:rPr lang="en-US" dirty="0" smtClean="0"/>
              <a:t>Tinker </a:t>
            </a:r>
            <a:r>
              <a:rPr lang="en-US" dirty="0" err="1" smtClean="0"/>
              <a:t>v</a:t>
            </a:r>
            <a:r>
              <a:rPr lang="en-US" dirty="0" smtClean="0"/>
              <a:t>. Des Moines: </a:t>
            </a:r>
          </a:p>
          <a:p>
            <a:r>
              <a:rPr lang="en-US" dirty="0" smtClean="0"/>
              <a:t>Roe </a:t>
            </a:r>
            <a:r>
              <a:rPr lang="en-US" dirty="0" err="1" smtClean="0"/>
              <a:t>v</a:t>
            </a:r>
            <a:r>
              <a:rPr lang="en-US" dirty="0" smtClean="0"/>
              <a:t>. Wade:  </a:t>
            </a:r>
          </a:p>
          <a:p>
            <a:r>
              <a:rPr lang="en-US" dirty="0" smtClean="0"/>
              <a:t>Regent of the U. of California </a:t>
            </a:r>
            <a:r>
              <a:rPr lang="en-US" dirty="0" err="1" smtClean="0"/>
              <a:t>v</a:t>
            </a:r>
            <a:r>
              <a:rPr lang="en-US" dirty="0" smtClean="0"/>
              <a:t>. </a:t>
            </a:r>
            <a:r>
              <a:rPr lang="en-US" dirty="0" err="1" smtClean="0"/>
              <a:t>Bakke</a:t>
            </a:r>
            <a:r>
              <a:rPr lang="en-US" dirty="0" smtClean="0"/>
              <a:t>: </a:t>
            </a:r>
          </a:p>
          <a:p>
            <a:r>
              <a:rPr lang="en-US" dirty="0" smtClean="0"/>
              <a:t>Tinker </a:t>
            </a:r>
            <a:r>
              <a:rPr lang="en-US" dirty="0" err="1" smtClean="0"/>
              <a:t>v</a:t>
            </a:r>
            <a:r>
              <a:rPr lang="en-US" dirty="0" smtClean="0"/>
              <a:t>. Des Moines: </a:t>
            </a:r>
          </a:p>
          <a:p>
            <a:r>
              <a:rPr lang="en-US" dirty="0" smtClean="0"/>
              <a:t>New Jersey </a:t>
            </a:r>
            <a:r>
              <a:rPr lang="en-US" dirty="0" err="1" smtClean="0"/>
              <a:t>v</a:t>
            </a:r>
            <a:r>
              <a:rPr lang="en-US" dirty="0" smtClean="0"/>
              <a:t>. T.L.O: </a:t>
            </a:r>
          </a:p>
          <a:p>
            <a:r>
              <a:rPr lang="en-US" dirty="0" smtClean="0"/>
              <a:t>Hazelwood </a:t>
            </a:r>
            <a:r>
              <a:rPr lang="en-US" dirty="0" err="1" smtClean="0"/>
              <a:t>v</a:t>
            </a:r>
            <a:r>
              <a:rPr lang="en-US" dirty="0" smtClean="0"/>
              <a:t>. </a:t>
            </a:r>
            <a:r>
              <a:rPr lang="en-US" dirty="0" err="1" smtClean="0"/>
              <a:t>Kuhlmeier</a:t>
            </a:r>
            <a:r>
              <a:rPr lang="en-US" dirty="0" smtClean="0"/>
              <a:t>:</a:t>
            </a:r>
          </a:p>
          <a:p>
            <a:r>
              <a:rPr lang="en-US" dirty="0" smtClean="0"/>
              <a:t>Texas </a:t>
            </a:r>
            <a:r>
              <a:rPr lang="en-US" dirty="0" err="1" smtClean="0"/>
              <a:t>v</a:t>
            </a:r>
            <a:r>
              <a:rPr lang="en-US" dirty="0" smtClean="0"/>
              <a:t>. Johnson: </a:t>
            </a:r>
          </a:p>
          <a:p>
            <a:r>
              <a:rPr lang="en-US" dirty="0" smtClean="0"/>
              <a:t>Citizens United </a:t>
            </a:r>
            <a:r>
              <a:rPr lang="en-US" dirty="0" err="1" smtClean="0"/>
              <a:t>v</a:t>
            </a:r>
            <a:r>
              <a:rPr lang="en-US" dirty="0" smtClean="0"/>
              <a:t>. the F.E.C.: </a:t>
            </a:r>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Bill of Rights and Landmark Supreme Court Cases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First Amendment (Speech): Tinker </a:t>
            </a:r>
            <a:r>
              <a:rPr lang="en-US" dirty="0" err="1" smtClean="0"/>
              <a:t>v</a:t>
            </a:r>
            <a:r>
              <a:rPr lang="en-US" dirty="0" smtClean="0"/>
              <a:t>. Des Moines (1969), </a:t>
            </a:r>
            <a:r>
              <a:rPr lang="en-US" dirty="0" smtClean="0"/>
              <a:t> Texas </a:t>
            </a:r>
            <a:r>
              <a:rPr lang="en-US" dirty="0" err="1" smtClean="0"/>
              <a:t>v</a:t>
            </a:r>
            <a:r>
              <a:rPr lang="en-US" dirty="0" smtClean="0"/>
              <a:t>. Johnson (1989</a:t>
            </a:r>
            <a:r>
              <a:rPr lang="en-US" dirty="0" smtClean="0"/>
              <a:t>), Citizens United </a:t>
            </a:r>
            <a:r>
              <a:rPr lang="en-US" dirty="0" err="1" smtClean="0"/>
              <a:t>v</a:t>
            </a:r>
            <a:r>
              <a:rPr lang="en-US" dirty="0" smtClean="0"/>
              <a:t>. the Federal Election Commission (2010) </a:t>
            </a:r>
          </a:p>
          <a:p>
            <a:r>
              <a:rPr lang="en-US" dirty="0" smtClean="0"/>
              <a:t>First Amendment (Religion):</a:t>
            </a:r>
            <a:r>
              <a:rPr lang="en-US" dirty="0" smtClean="0"/>
              <a:t> Lynch </a:t>
            </a:r>
            <a:r>
              <a:rPr lang="en-US" dirty="0" err="1" smtClean="0"/>
              <a:t>v</a:t>
            </a:r>
            <a:r>
              <a:rPr lang="en-US" dirty="0" smtClean="0"/>
              <a:t>. Donnelly (1984) </a:t>
            </a:r>
            <a:endParaRPr lang="en-US" dirty="0" smtClean="0"/>
          </a:p>
          <a:p>
            <a:r>
              <a:rPr lang="en-US" dirty="0" smtClean="0"/>
              <a:t>Fourth </a:t>
            </a:r>
            <a:r>
              <a:rPr lang="en-US" dirty="0" smtClean="0"/>
              <a:t>Amendment: </a:t>
            </a:r>
            <a:r>
              <a:rPr lang="en-US" dirty="0" err="1" smtClean="0"/>
              <a:t>Mapp</a:t>
            </a:r>
            <a:r>
              <a:rPr lang="en-US" dirty="0" smtClean="0"/>
              <a:t> </a:t>
            </a:r>
            <a:r>
              <a:rPr lang="en-US" dirty="0" err="1" smtClean="0"/>
              <a:t>v</a:t>
            </a:r>
            <a:r>
              <a:rPr lang="en-US" dirty="0" smtClean="0"/>
              <a:t>. Ohio (1961)</a:t>
            </a:r>
          </a:p>
          <a:p>
            <a:r>
              <a:rPr lang="en-US" dirty="0" smtClean="0"/>
              <a:t>Fifth Amendment: Miranda </a:t>
            </a:r>
            <a:r>
              <a:rPr lang="en-US" dirty="0" err="1" smtClean="0"/>
              <a:t>v</a:t>
            </a:r>
            <a:r>
              <a:rPr lang="en-US" dirty="0" smtClean="0"/>
              <a:t>. Arizona (1966)</a:t>
            </a:r>
          </a:p>
          <a:p>
            <a:r>
              <a:rPr lang="en-US" dirty="0" smtClean="0"/>
              <a:t>Sixth Amendment: Gideon </a:t>
            </a:r>
            <a:r>
              <a:rPr lang="en-US" dirty="0" err="1" smtClean="0"/>
              <a:t>v</a:t>
            </a:r>
            <a:r>
              <a:rPr lang="en-US" dirty="0" smtClean="0"/>
              <a:t>. Wainwright (1963)</a:t>
            </a:r>
          </a:p>
          <a:p>
            <a:r>
              <a:rPr lang="en-US" dirty="0" smtClean="0"/>
              <a:t>Ninth Amendment: Roe </a:t>
            </a:r>
            <a:r>
              <a:rPr lang="en-US" dirty="0" err="1" smtClean="0"/>
              <a:t>v</a:t>
            </a:r>
            <a:r>
              <a:rPr lang="en-US" dirty="0" smtClean="0"/>
              <a:t>. Wade (1973) </a:t>
            </a:r>
          </a:p>
          <a:p>
            <a:r>
              <a:rPr lang="en-US" dirty="0" smtClean="0"/>
              <a:t>Fourteenth Amendment: Brown </a:t>
            </a:r>
            <a:r>
              <a:rPr lang="en-US" dirty="0" err="1" smtClean="0"/>
              <a:t>v</a:t>
            </a:r>
            <a:r>
              <a:rPr lang="en-US" dirty="0" smtClean="0"/>
              <a:t>. Board of Education (1954</a:t>
            </a:r>
            <a:r>
              <a:rPr lang="en-US" dirty="0" smtClean="0"/>
              <a:t>)</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power of judicial review </a:t>
            </a:r>
            <a:endParaRPr lang="en-US" dirty="0"/>
          </a:p>
        </p:txBody>
      </p:sp>
      <p:sp>
        <p:nvSpPr>
          <p:cNvPr id="3" name="Content Placeholder 2"/>
          <p:cNvSpPr>
            <a:spLocks noGrp="1"/>
          </p:cNvSpPr>
          <p:nvPr>
            <p:ph idx="1"/>
          </p:nvPr>
        </p:nvSpPr>
        <p:spPr/>
        <p:txBody>
          <a:bodyPr/>
          <a:lstStyle/>
          <a:p>
            <a:r>
              <a:rPr lang="en-US" dirty="0" smtClean="0"/>
              <a:t>Decides if laws are constitutional (permitted by the Constitution) or not</a:t>
            </a:r>
          </a:p>
          <a:p>
            <a:r>
              <a:rPr lang="en-US" dirty="0" smtClean="0"/>
              <a:t>Had less power than the other branches until </a:t>
            </a:r>
            <a:r>
              <a:rPr lang="en-US" dirty="0" err="1" smtClean="0"/>
              <a:t>Marbury</a:t>
            </a:r>
            <a:r>
              <a:rPr lang="en-US" dirty="0" smtClean="0"/>
              <a:t> </a:t>
            </a:r>
            <a:r>
              <a:rPr lang="en-US" dirty="0" err="1" smtClean="0"/>
              <a:t>v</a:t>
            </a:r>
            <a:r>
              <a:rPr lang="en-US" dirty="0" smtClean="0"/>
              <a:t>. Madison  </a:t>
            </a:r>
          </a:p>
          <a:p>
            <a:r>
              <a:rPr lang="en-US" dirty="0" smtClean="0"/>
              <a:t>Creates precedents for future courts to follow </a:t>
            </a:r>
          </a:p>
          <a:p>
            <a:r>
              <a:rPr lang="en-US" dirty="0" smtClean="0"/>
              <a:t>Precedents: Judging based on prior decisions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Marbury</a:t>
            </a:r>
            <a:r>
              <a:rPr lang="en-US" dirty="0" smtClean="0"/>
              <a:t> </a:t>
            </a:r>
            <a:r>
              <a:rPr lang="en-US" dirty="0" err="1" smtClean="0"/>
              <a:t>v</a:t>
            </a:r>
            <a:r>
              <a:rPr lang="en-US" dirty="0" smtClean="0"/>
              <a:t>. Madison</a:t>
            </a:r>
            <a:endParaRPr lang="en-US" dirty="0"/>
          </a:p>
        </p:txBody>
      </p:sp>
      <p:sp>
        <p:nvSpPr>
          <p:cNvPr id="3" name="Content Placeholder 2"/>
          <p:cNvSpPr>
            <a:spLocks noGrp="1"/>
          </p:cNvSpPr>
          <p:nvPr>
            <p:ph idx="1"/>
          </p:nvPr>
        </p:nvSpPr>
        <p:spPr/>
        <p:txBody>
          <a:bodyPr>
            <a:normAutofit lnSpcReduction="10000"/>
          </a:bodyPr>
          <a:lstStyle/>
          <a:p>
            <a:r>
              <a:rPr lang="en-US" dirty="0" smtClean="0"/>
              <a:t>Madison did not deliver federal judge job to </a:t>
            </a:r>
            <a:r>
              <a:rPr lang="en-US" dirty="0" err="1" smtClean="0"/>
              <a:t>Marbury</a:t>
            </a:r>
            <a:r>
              <a:rPr lang="en-US" dirty="0" smtClean="0"/>
              <a:t> </a:t>
            </a:r>
          </a:p>
          <a:p>
            <a:r>
              <a:rPr lang="en-US" dirty="0" err="1" smtClean="0"/>
              <a:t>Marbury</a:t>
            </a:r>
            <a:r>
              <a:rPr lang="en-US" dirty="0" smtClean="0"/>
              <a:t> sued Madison; asked S.C. for writ of mandamus (court order to force him)</a:t>
            </a:r>
          </a:p>
          <a:p>
            <a:pPr lvl="1"/>
            <a:r>
              <a:rPr lang="en-US" dirty="0" smtClean="0"/>
              <a:t>Judiciary Act of 1789 allowed S.C. to do this </a:t>
            </a:r>
          </a:p>
          <a:p>
            <a:r>
              <a:rPr lang="en-US" dirty="0" smtClean="0"/>
              <a:t>Chief Justice Marshall’s ruling:</a:t>
            </a:r>
          </a:p>
          <a:p>
            <a:pPr lvl="1"/>
            <a:r>
              <a:rPr lang="en-US" dirty="0" smtClean="0"/>
              <a:t>S.C. did not have original jurisdiction to hear case/Constitution did not allow writs of mandamus </a:t>
            </a:r>
          </a:p>
          <a:p>
            <a:pPr lvl="1"/>
            <a:r>
              <a:rPr lang="en-US" dirty="0" smtClean="0"/>
              <a:t>Therefore, Judiciary Act of 1789 is unconstitutional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 Shot 2014-04-24 at 1.35.18 PM.png"/>
          <p:cNvPicPr>
            <a:picLocks noGrp="1" noChangeAspect="1"/>
          </p:cNvPicPr>
          <p:nvPr>
            <p:ph idx="1"/>
          </p:nvPr>
        </p:nvPicPr>
        <p:blipFill>
          <a:blip r:embed="rId2"/>
          <a:srcRect l="-22172" r="-22172"/>
          <a:stretch>
            <a:fillRect/>
          </a:stretch>
        </p:blip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p:txBody>
          <a:bodyPr>
            <a:normAutofit/>
          </a:bodyPr>
          <a:lstStyle/>
          <a:p>
            <a:r>
              <a:rPr lang="en-US" dirty="0" smtClean="0"/>
              <a:t>What category or categories does your case fall under for cert (from “Will They Hear the Case”)? </a:t>
            </a:r>
          </a:p>
          <a:p>
            <a:r>
              <a:rPr lang="en-US" dirty="0" smtClean="0"/>
              <a:t>Write important info. on the board </a:t>
            </a:r>
          </a:p>
          <a:p>
            <a:pPr lvl="1"/>
            <a:r>
              <a:rPr lang="en-US" dirty="0" smtClean="0"/>
              <a:t>Name and date of case </a:t>
            </a:r>
          </a:p>
          <a:p>
            <a:pPr lvl="1"/>
            <a:r>
              <a:rPr lang="en-US" dirty="0" smtClean="0"/>
              <a:t>Issue and any important vocab. </a:t>
            </a:r>
            <a:r>
              <a:rPr lang="en-US" smtClean="0"/>
              <a:t>words </a:t>
            </a:r>
          </a:p>
          <a:p>
            <a:pPr lvl="1"/>
            <a:r>
              <a:rPr lang="en-US" dirty="0" smtClean="0"/>
              <a:t>DO NOT REVEAL THE SIGNIFICANCE YET!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equal-justice-under-law-2.jpg"/>
          <p:cNvPicPr>
            <a:picLocks noGrp="1" noChangeAspect="1"/>
          </p:cNvPicPr>
          <p:nvPr>
            <p:ph idx="1"/>
          </p:nvPr>
        </p:nvPicPr>
        <p:blipFill>
          <a:blip r:embed="rId2"/>
          <a:srcRect l="-16447" r="-16447"/>
          <a:stretch>
            <a:fillRect/>
          </a:stretch>
        </p:blipFill>
        <p:spPr>
          <a:xfrm>
            <a:off x="5105400" y="4381064"/>
            <a:ext cx="4038600" cy="2278499"/>
          </a:xfrm>
        </p:spPr>
      </p:pic>
      <p:pic>
        <p:nvPicPr>
          <p:cNvPr id="5" name="Picture 4" descr="250px-CourtEqualJustice.jpg"/>
          <p:cNvPicPr>
            <a:picLocks noChangeAspect="1"/>
          </p:cNvPicPr>
          <p:nvPr/>
        </p:nvPicPr>
        <p:blipFill>
          <a:blip r:embed="rId3"/>
          <a:stretch>
            <a:fillRect/>
          </a:stretch>
        </p:blipFill>
        <p:spPr>
          <a:xfrm>
            <a:off x="284163" y="1980211"/>
            <a:ext cx="3958441" cy="2897578"/>
          </a:xfrm>
          <a:prstGeom prst="rect">
            <a:avLst/>
          </a:prstGeom>
        </p:spPr>
      </p:pic>
      <p:sp>
        <p:nvSpPr>
          <p:cNvPr id="6" name="TextBox 5"/>
          <p:cNvSpPr txBox="1"/>
          <p:nvPr/>
        </p:nvSpPr>
        <p:spPr>
          <a:xfrm>
            <a:off x="4724400" y="1769245"/>
            <a:ext cx="4133850" cy="3108544"/>
          </a:xfrm>
          <a:prstGeom prst="rect">
            <a:avLst/>
          </a:prstGeom>
          <a:noFill/>
        </p:spPr>
        <p:txBody>
          <a:bodyPr wrap="square" rtlCol="0">
            <a:spAutoFit/>
          </a:bodyPr>
          <a:lstStyle/>
          <a:p>
            <a:r>
              <a:rPr lang="en-US" sz="2000" dirty="0" smtClean="0"/>
              <a:t>Inscribed at the top of the Supreme Court building are the words, “Equal justice under law.” These words epitomize the role of the judicial branch. </a:t>
            </a:r>
          </a:p>
          <a:p>
            <a:endParaRPr lang="en-US" sz="2000" dirty="0" smtClean="0"/>
          </a:p>
          <a:p>
            <a:r>
              <a:rPr lang="en-US" sz="2000" dirty="0" smtClean="0"/>
              <a:t>What do they mean to you? What ideal should the courts strive for? </a:t>
            </a:r>
          </a:p>
          <a:p>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the Supreme Court decides</a:t>
            </a:r>
            <a:endParaRPr lang="en-US" dirty="0"/>
          </a:p>
        </p:txBody>
      </p:sp>
      <p:sp>
        <p:nvSpPr>
          <p:cNvPr id="3" name="Content Placeholder 2"/>
          <p:cNvSpPr>
            <a:spLocks noGrp="1"/>
          </p:cNvSpPr>
          <p:nvPr>
            <p:ph idx="1"/>
          </p:nvPr>
        </p:nvSpPr>
        <p:spPr/>
        <p:txBody>
          <a:bodyPr>
            <a:normAutofit lnSpcReduction="10000"/>
          </a:bodyPr>
          <a:lstStyle/>
          <a:p>
            <a:r>
              <a:rPr lang="en-US" dirty="0" smtClean="0"/>
              <a:t>Briefs: Written statements from both sides</a:t>
            </a:r>
          </a:p>
          <a:p>
            <a:r>
              <a:rPr lang="en-US" dirty="0" smtClean="0"/>
              <a:t>Oral argument: Both sides present case, in 30 minutes</a:t>
            </a:r>
          </a:p>
          <a:p>
            <a:r>
              <a:rPr lang="en-US" dirty="0" smtClean="0"/>
              <a:t>Conference and majority vote  </a:t>
            </a:r>
          </a:p>
          <a:p>
            <a:r>
              <a:rPr lang="en-US" dirty="0" smtClean="0"/>
              <a:t>Opinion Writing: Explains decision</a:t>
            </a:r>
          </a:p>
          <a:p>
            <a:pPr lvl="1"/>
            <a:r>
              <a:rPr lang="en-US" dirty="0" smtClean="0"/>
              <a:t>Majority opinion: The ruling </a:t>
            </a:r>
          </a:p>
          <a:p>
            <a:pPr lvl="1"/>
            <a:r>
              <a:rPr lang="en-US" dirty="0" smtClean="0"/>
              <a:t>Concurring opinions: Voted with the majority, but for different reasons</a:t>
            </a:r>
          </a:p>
          <a:p>
            <a:pPr lvl="1"/>
            <a:r>
              <a:rPr lang="en-US" dirty="0" smtClean="0"/>
              <a:t>Dissenting opinions: Voted against the decision   </a:t>
            </a:r>
          </a:p>
          <a:p>
            <a:pPr lvl="1"/>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Landmark Cases</a:t>
            </a:r>
            <a:endParaRPr lang="en-US" dirty="0"/>
          </a:p>
        </p:txBody>
      </p:sp>
      <p:sp>
        <p:nvSpPr>
          <p:cNvPr id="3" name="Content Placeholder 2"/>
          <p:cNvSpPr>
            <a:spLocks noGrp="1"/>
          </p:cNvSpPr>
          <p:nvPr>
            <p:ph idx="1"/>
          </p:nvPr>
        </p:nvSpPr>
        <p:spPr/>
        <p:txBody>
          <a:bodyPr/>
          <a:lstStyle/>
          <a:p>
            <a:r>
              <a:rPr lang="en-US" dirty="0" smtClean="0"/>
              <a:t>Which of the landmark cases was most “landmark,” in your opinion? Why? </a:t>
            </a:r>
          </a:p>
          <a:p>
            <a:r>
              <a:rPr lang="en-US" dirty="0" smtClean="0"/>
              <a:t>What is a common theme or similarity you have noticed about these cases so far?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p:txBody>
          <a:bodyPr/>
          <a:lstStyle/>
          <a:p>
            <a:r>
              <a:rPr lang="en-US" dirty="0" smtClean="0"/>
              <a:t>If you were a Supreme Court justice and you had to decide on a case, what would you base your decision on? </a:t>
            </a:r>
          </a:p>
          <a:p>
            <a:r>
              <a:rPr lang="en-US" dirty="0" smtClean="0"/>
              <a:t>Option A: Only what is in the exact text of the Constitution </a:t>
            </a:r>
          </a:p>
          <a:p>
            <a:r>
              <a:rPr lang="en-US" dirty="0" smtClean="0"/>
              <a:t>Option B: The Constitution plus your opinion on what would be best for today’s society </a:t>
            </a:r>
          </a:p>
          <a:p>
            <a:r>
              <a:rPr lang="en-US" dirty="0" smtClean="0"/>
              <a:t>Explain why.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justices decide?</a:t>
            </a:r>
            <a:endParaRPr lang="en-US" dirty="0"/>
          </a:p>
        </p:txBody>
      </p:sp>
      <p:sp>
        <p:nvSpPr>
          <p:cNvPr id="3" name="Content Placeholder 2"/>
          <p:cNvSpPr>
            <a:spLocks noGrp="1"/>
          </p:cNvSpPr>
          <p:nvPr>
            <p:ph idx="1"/>
          </p:nvPr>
        </p:nvSpPr>
        <p:spPr/>
        <p:txBody>
          <a:bodyPr>
            <a:normAutofit/>
          </a:bodyPr>
          <a:lstStyle/>
          <a:p>
            <a:r>
              <a:rPr lang="en-US" dirty="0" smtClean="0"/>
              <a:t>Ways of interpreting the Constitution:</a:t>
            </a:r>
          </a:p>
          <a:p>
            <a:r>
              <a:rPr lang="en-US" dirty="0" smtClean="0"/>
              <a:t>Judicial Restraint: Strict interpretation of the Constitution (</a:t>
            </a:r>
            <a:r>
              <a:rPr lang="en-US" dirty="0" err="1" smtClean="0"/>
              <a:t>originalists</a:t>
            </a:r>
            <a:r>
              <a:rPr lang="en-US" dirty="0" smtClean="0"/>
              <a:t>)</a:t>
            </a:r>
          </a:p>
          <a:p>
            <a:pPr lvl="1"/>
            <a:r>
              <a:rPr lang="en-US" dirty="0" smtClean="0"/>
              <a:t>Based only on what is in the text </a:t>
            </a:r>
          </a:p>
          <a:p>
            <a:r>
              <a:rPr lang="en-US" dirty="0" smtClean="0"/>
              <a:t>Judicial Activism/“Living Constitution”: Loose interpretation of the Constitution </a:t>
            </a:r>
          </a:p>
          <a:p>
            <a:pPr lvl="1"/>
            <a:r>
              <a:rPr lang="en-US" dirty="0" smtClean="0"/>
              <a:t>Goes beyond the text to look at broader social  consequences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p:txBody>
          <a:bodyPr/>
          <a:lstStyle/>
          <a:p>
            <a:r>
              <a:rPr lang="en-US" smtClean="0"/>
              <a:t>Define</a:t>
            </a:r>
            <a:r>
              <a:rPr lang="en-US" dirty="0" smtClean="0"/>
              <a:t>:</a:t>
            </a:r>
          </a:p>
          <a:p>
            <a:pPr lvl="1"/>
            <a:r>
              <a:rPr lang="en-US" dirty="0" smtClean="0"/>
              <a:t>Petitioner and respondent </a:t>
            </a:r>
          </a:p>
          <a:p>
            <a:pPr lvl="1"/>
            <a:r>
              <a:rPr lang="en-US" dirty="0" smtClean="0"/>
              <a:t>Majority opinion</a:t>
            </a:r>
          </a:p>
          <a:p>
            <a:pPr lvl="1"/>
            <a:r>
              <a:rPr lang="en-US" dirty="0" smtClean="0"/>
              <a:t>Concurring opinion</a:t>
            </a:r>
          </a:p>
          <a:p>
            <a:pPr lvl="1"/>
            <a:r>
              <a:rPr lang="en-US" dirty="0" smtClean="0"/>
              <a:t>Dissenting opinion </a:t>
            </a:r>
          </a:p>
          <a:p>
            <a:pPr>
              <a:buNone/>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dirty="0" smtClean="0"/>
              <a:t>Watch the Stephen Colbert interview with retired justice John Paul Stevens. </a:t>
            </a:r>
          </a:p>
          <a:p>
            <a:pPr lvl="1"/>
            <a:r>
              <a:rPr lang="en-US" dirty="0" smtClean="0"/>
              <a:t>Court cases mentioned: Bush </a:t>
            </a:r>
            <a:r>
              <a:rPr lang="en-US" dirty="0" err="1" smtClean="0"/>
              <a:t>v</a:t>
            </a:r>
            <a:r>
              <a:rPr lang="en-US" dirty="0" smtClean="0"/>
              <a:t>. Gore, Citizens United</a:t>
            </a:r>
          </a:p>
          <a:p>
            <a:pPr lvl="1"/>
            <a:r>
              <a:rPr lang="en-US" dirty="0" smtClean="0"/>
              <a:t>List terms/concepts/ideas from the interview you recognize learning in class. </a:t>
            </a:r>
          </a:p>
          <a:p>
            <a:endParaRPr lang="en-US" dirty="0" smtClean="0"/>
          </a:p>
          <a:p>
            <a:pPr lvl="1"/>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Supreme Court</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t>Sotomayor</a:t>
            </a:r>
            <a:r>
              <a:rPr lang="en-US" dirty="0" smtClean="0"/>
              <a:t>: </a:t>
            </a:r>
          </a:p>
          <a:p>
            <a:r>
              <a:rPr lang="en-US" dirty="0" smtClean="0"/>
              <a:t>Thomas: </a:t>
            </a:r>
          </a:p>
          <a:p>
            <a:r>
              <a:rPr lang="en-US" dirty="0" smtClean="0"/>
              <a:t>Roberts: </a:t>
            </a:r>
          </a:p>
          <a:p>
            <a:r>
              <a:rPr lang="en-US" dirty="0" smtClean="0"/>
              <a:t>Alito:</a:t>
            </a:r>
          </a:p>
          <a:p>
            <a:r>
              <a:rPr lang="en-US" dirty="0" err="1" smtClean="0"/>
              <a:t>Kagan</a:t>
            </a:r>
            <a:r>
              <a:rPr lang="en-US" dirty="0" smtClean="0"/>
              <a:t>: </a:t>
            </a:r>
          </a:p>
          <a:p>
            <a:r>
              <a:rPr lang="en-US" dirty="0" smtClean="0"/>
              <a:t>Ginsburg:</a:t>
            </a:r>
          </a:p>
          <a:p>
            <a:r>
              <a:rPr lang="en-US" dirty="0" err="1" smtClean="0"/>
              <a:t>Breyer</a:t>
            </a:r>
            <a:r>
              <a:rPr lang="en-US" dirty="0" smtClean="0"/>
              <a:t>:</a:t>
            </a:r>
          </a:p>
          <a:p>
            <a:r>
              <a:rPr lang="en-US" dirty="0" smtClean="0"/>
              <a:t>Kennedy: </a:t>
            </a:r>
          </a:p>
          <a:p>
            <a:r>
              <a:rPr lang="en-US" dirty="0" smtClean="0"/>
              <a:t>Scalia: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Attorneys and Reporters</a:t>
            </a:r>
            <a:endParaRPr lang="en-US" dirty="0"/>
          </a:p>
        </p:txBody>
      </p:sp>
      <p:sp>
        <p:nvSpPr>
          <p:cNvPr id="3" name="Content Placeholder 2"/>
          <p:cNvSpPr>
            <a:spLocks noGrp="1"/>
          </p:cNvSpPr>
          <p:nvPr>
            <p:ph idx="1"/>
          </p:nvPr>
        </p:nvSpPr>
        <p:spPr/>
        <p:txBody>
          <a:bodyPr/>
          <a:lstStyle/>
          <a:p>
            <a:r>
              <a:rPr lang="en-US" dirty="0" smtClean="0"/>
              <a:t>Petitioner:</a:t>
            </a:r>
          </a:p>
          <a:p>
            <a:r>
              <a:rPr lang="en-US" dirty="0" smtClean="0"/>
              <a:t>Respondent:</a:t>
            </a:r>
          </a:p>
          <a:p>
            <a:r>
              <a:rPr lang="en-US" dirty="0" smtClean="0"/>
              <a:t>Reporters:</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Moot Court Roles</a:t>
            </a:r>
            <a:endParaRPr lang="en-US" dirty="0"/>
          </a:p>
        </p:txBody>
      </p:sp>
      <p:sp>
        <p:nvSpPr>
          <p:cNvPr id="3" name="Content Placeholder 2"/>
          <p:cNvSpPr>
            <a:spLocks noGrp="1"/>
          </p:cNvSpPr>
          <p:nvPr>
            <p:ph idx="1"/>
          </p:nvPr>
        </p:nvSpPr>
        <p:spPr>
          <a:xfrm>
            <a:off x="609600" y="1598222"/>
            <a:ext cx="8248650" cy="4724400"/>
          </a:xfrm>
        </p:spPr>
        <p:txBody>
          <a:bodyPr>
            <a:normAutofit fontScale="85000" lnSpcReduction="20000"/>
          </a:bodyPr>
          <a:lstStyle/>
          <a:p>
            <a:r>
              <a:rPr lang="en-US" dirty="0" smtClean="0"/>
              <a:t>Supreme Court (9):</a:t>
            </a:r>
          </a:p>
          <a:p>
            <a:pPr lvl="1"/>
            <a:r>
              <a:rPr lang="en-US" dirty="0" smtClean="0"/>
              <a:t>Job: Create questions, rule on the case </a:t>
            </a:r>
          </a:p>
          <a:p>
            <a:pPr lvl="1"/>
            <a:r>
              <a:rPr lang="en-US" dirty="0" smtClean="0"/>
              <a:t>Assignment: Write your opinion on the case (majority, concurring, dissenting) </a:t>
            </a:r>
          </a:p>
          <a:p>
            <a:r>
              <a:rPr lang="en-US" dirty="0" smtClean="0"/>
              <a:t>Attorneys for the petitioner (2) and attorneys for the respondent (2):</a:t>
            </a:r>
          </a:p>
          <a:p>
            <a:pPr lvl="1"/>
            <a:r>
              <a:rPr lang="en-US" dirty="0" smtClean="0"/>
              <a:t>Job: Create arguments and try to persuade the court to rule in favor of your client </a:t>
            </a:r>
          </a:p>
          <a:p>
            <a:pPr lvl="1"/>
            <a:r>
              <a:rPr lang="en-US" dirty="0" smtClean="0"/>
              <a:t>Assignment: Write a “brief” summarizing the arguments and a statement on the case (to be released to the press) explaining your opinion of the ruling</a:t>
            </a:r>
          </a:p>
          <a:p>
            <a:r>
              <a:rPr lang="en-US" dirty="0" smtClean="0"/>
              <a:t>Reporter (0):</a:t>
            </a:r>
          </a:p>
          <a:p>
            <a:pPr lvl="1"/>
            <a:r>
              <a:rPr lang="en-US" dirty="0" smtClean="0"/>
              <a:t>Job: Listen and take extensive notes during oral arguments </a:t>
            </a:r>
          </a:p>
          <a:p>
            <a:pPr lvl="1"/>
            <a:r>
              <a:rPr lang="en-US" dirty="0" smtClean="0"/>
              <a:t>Assignment: Write a news article explaining what happened during oral arguments, the result and significance of the case</a:t>
            </a:r>
          </a:p>
          <a:p>
            <a:endParaRPr lang="en-US" dirty="0" smtClean="0"/>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p:txBody>
          <a:bodyPr/>
          <a:lstStyle/>
          <a:p>
            <a:r>
              <a:rPr lang="en-US" dirty="0" smtClean="0"/>
              <a:t>We are starting Moot Court today! Why is this case worthy of being granted “cert”? Look at categories and list all </a:t>
            </a:r>
            <a:r>
              <a:rPr lang="en-US" smtClean="0"/>
              <a:t>that apply.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a:t>
            </a:r>
            <a:endParaRPr lang="en-US" dirty="0"/>
          </a:p>
        </p:txBody>
      </p:sp>
      <p:sp>
        <p:nvSpPr>
          <p:cNvPr id="3" name="Content Placeholder 2"/>
          <p:cNvSpPr>
            <a:spLocks noGrp="1"/>
          </p:cNvSpPr>
          <p:nvPr>
            <p:ph idx="1"/>
          </p:nvPr>
        </p:nvSpPr>
        <p:spPr/>
        <p:txBody>
          <a:bodyPr/>
          <a:lstStyle/>
          <a:p>
            <a:r>
              <a:rPr lang="en-US" dirty="0" smtClean="0"/>
              <a:t>Supreme Court: the</a:t>
            </a:r>
            <a:r>
              <a:rPr lang="en-US" dirty="0" smtClean="0"/>
              <a:t> </a:t>
            </a:r>
            <a:r>
              <a:rPr lang="en-US" dirty="0" smtClean="0"/>
              <a:t>highest</a:t>
            </a:r>
            <a:r>
              <a:rPr lang="en-US" dirty="0" smtClean="0"/>
              <a:t> </a:t>
            </a:r>
            <a:r>
              <a:rPr lang="en-US" dirty="0" smtClean="0"/>
              <a:t>court in the land—decisions apply to</a:t>
            </a:r>
            <a:r>
              <a:rPr lang="en-US" dirty="0" smtClean="0"/>
              <a:t> lower courts  </a:t>
            </a:r>
            <a:endParaRPr lang="en-US" dirty="0" smtClean="0"/>
          </a:p>
          <a:p>
            <a:r>
              <a:rPr lang="en-US" dirty="0" smtClean="0"/>
              <a:t>Judicial Review: Most important Supreme Court duty</a:t>
            </a:r>
          </a:p>
          <a:p>
            <a:pPr lvl="1"/>
            <a:r>
              <a:rPr lang="en-US" dirty="0" smtClean="0"/>
              <a:t>Decide if a law is __________ or not</a:t>
            </a:r>
          </a:p>
          <a:p>
            <a:r>
              <a:rPr lang="en-US" dirty="0" smtClean="0"/>
              <a:t>Judicial Branch is Article _____ of the Constitution </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p:txBody>
          <a:bodyPr/>
          <a:lstStyle/>
          <a:p>
            <a:r>
              <a:rPr lang="en-US" dirty="0" err="1" smtClean="0"/>
              <a:t>Marbury</a:t>
            </a:r>
            <a:r>
              <a:rPr lang="en-US" dirty="0" smtClean="0"/>
              <a:t> </a:t>
            </a:r>
            <a:r>
              <a:rPr lang="en-US" dirty="0" err="1" smtClean="0"/>
              <a:t>v</a:t>
            </a:r>
            <a:r>
              <a:rPr lang="en-US" dirty="0" smtClean="0"/>
              <a:t>. Madison is significant because it established __________________.</a:t>
            </a:r>
          </a:p>
          <a:p>
            <a:r>
              <a:rPr lang="en-US" dirty="0" smtClean="0"/>
              <a:t>Justice </a:t>
            </a:r>
            <a:r>
              <a:rPr lang="en-US" dirty="0" err="1" smtClean="0"/>
              <a:t>Kagan’s</a:t>
            </a:r>
            <a:r>
              <a:rPr lang="en-US" dirty="0" smtClean="0"/>
              <a:t> </a:t>
            </a:r>
            <a:r>
              <a:rPr lang="en-US" smtClean="0"/>
              <a:t>dissenting opinion</a:t>
            </a: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Moot Court Rules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1. Brief meeting with group</a:t>
            </a:r>
          </a:p>
          <a:p>
            <a:r>
              <a:rPr lang="en-US" dirty="0" smtClean="0"/>
              <a:t>2. Petitioner</a:t>
            </a:r>
          </a:p>
          <a:p>
            <a:pPr lvl="1"/>
            <a:r>
              <a:rPr lang="en-US" dirty="0" smtClean="0"/>
              <a:t>Opening statement (brief) </a:t>
            </a:r>
          </a:p>
          <a:p>
            <a:pPr lvl="1"/>
            <a:r>
              <a:rPr lang="en-US" dirty="0" smtClean="0"/>
              <a:t>Questioning/Oral Argument (15-20 min.) </a:t>
            </a:r>
          </a:p>
          <a:p>
            <a:r>
              <a:rPr lang="en-US" dirty="0" smtClean="0"/>
              <a:t>3. Respondent </a:t>
            </a:r>
          </a:p>
          <a:p>
            <a:pPr lvl="1"/>
            <a:r>
              <a:rPr lang="en-US" dirty="0" smtClean="0"/>
              <a:t>Opening statement (brief) </a:t>
            </a:r>
          </a:p>
          <a:p>
            <a:pPr lvl="1"/>
            <a:r>
              <a:rPr lang="en-US" dirty="0" smtClean="0"/>
              <a:t>Questioning/Oral Argument (15-20 min.) </a:t>
            </a:r>
          </a:p>
          <a:p>
            <a:r>
              <a:rPr lang="en-US" dirty="0" smtClean="0"/>
              <a:t>4. Justices Discuss and decide by vote (20 min.) </a:t>
            </a:r>
          </a:p>
          <a:p>
            <a:r>
              <a:rPr lang="en-US" dirty="0" smtClean="0"/>
              <a:t>6. Debrief and homework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 Shot 2013-12-13 at 10.15.34 AM.png"/>
          <p:cNvPicPr>
            <a:picLocks noGrp="1" noChangeAspect="1"/>
          </p:cNvPicPr>
          <p:nvPr>
            <p:ph idx="1"/>
          </p:nvPr>
        </p:nvPicPr>
        <p:blipFill>
          <a:blip r:embed="rId2"/>
          <a:srcRect l="-5738" r="-5738"/>
          <a:stretch>
            <a:fillRect/>
          </a:stretch>
        </p:blip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Post-Moot Court Debrief</a:t>
            </a:r>
            <a:endParaRPr lang="en-US" dirty="0"/>
          </a:p>
        </p:txBody>
      </p:sp>
      <p:sp>
        <p:nvSpPr>
          <p:cNvPr id="3" name="Content Placeholder 2"/>
          <p:cNvSpPr>
            <a:spLocks noGrp="1"/>
          </p:cNvSpPr>
          <p:nvPr>
            <p:ph idx="1"/>
          </p:nvPr>
        </p:nvSpPr>
        <p:spPr>
          <a:xfrm>
            <a:off x="1066801" y="2133600"/>
            <a:ext cx="7791450" cy="3992563"/>
          </a:xfrm>
        </p:spPr>
        <p:txBody>
          <a:bodyPr>
            <a:normAutofit/>
          </a:bodyPr>
          <a:lstStyle/>
          <a:p>
            <a:pPr lvl="0"/>
            <a:r>
              <a:rPr lang="en-US" dirty="0" smtClean="0"/>
              <a:t>Did the Court rule based on judicial restraint or activism? Why? </a:t>
            </a:r>
          </a:p>
          <a:p>
            <a:r>
              <a:rPr lang="en-US" dirty="0" smtClean="0"/>
              <a:t>What might be the consequences of the Court’s decision?  To each side?  To society? </a:t>
            </a:r>
          </a:p>
          <a:p>
            <a:r>
              <a:rPr lang="en-US" dirty="0" smtClean="0"/>
              <a:t>Why was this case worthy of “cert”? Do you think this is or will be a landmark significant case? Why or why not?</a:t>
            </a:r>
          </a:p>
          <a:p>
            <a:r>
              <a:rPr lang="en-US" dirty="0" smtClean="0"/>
              <a:t>Share opinions: majority, concurring, dissenting </a:t>
            </a:r>
          </a:p>
          <a:p>
            <a:pPr lvl="0">
              <a:buNone/>
            </a:pPr>
            <a:endParaRPr lang="en-US"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Moot Court vs. Real Court </a:t>
            </a:r>
            <a:endParaRPr lang="en-US" dirty="0"/>
          </a:p>
        </p:txBody>
      </p:sp>
      <p:sp>
        <p:nvSpPr>
          <p:cNvPr id="3" name="Content Placeholder 2"/>
          <p:cNvSpPr>
            <a:spLocks noGrp="1"/>
          </p:cNvSpPr>
          <p:nvPr>
            <p:ph idx="1"/>
          </p:nvPr>
        </p:nvSpPr>
        <p:spPr/>
        <p:txBody>
          <a:bodyPr>
            <a:normAutofit lnSpcReduction="10000"/>
          </a:bodyPr>
          <a:lstStyle/>
          <a:p>
            <a:r>
              <a:rPr lang="en-US" dirty="0" smtClean="0"/>
              <a:t>Highlight/number as many arguments as you can. </a:t>
            </a:r>
          </a:p>
          <a:p>
            <a:r>
              <a:rPr lang="en-US" dirty="0" smtClean="0"/>
              <a:t>Most persuasive argument in the majority opinion:</a:t>
            </a:r>
          </a:p>
          <a:p>
            <a:r>
              <a:rPr lang="en-US" dirty="0" smtClean="0"/>
              <a:t>Most persuasive argument in the dissenting opinion:</a:t>
            </a:r>
          </a:p>
          <a:p>
            <a:r>
              <a:rPr lang="en-US" dirty="0" smtClean="0"/>
              <a:t>What is one argument in the majority opinion that we did not have in Moot Court?</a:t>
            </a:r>
          </a:p>
          <a:p>
            <a:r>
              <a:rPr lang="en-US" dirty="0" smtClean="0"/>
              <a:t>What is one argument in the dissenting opinion that we did not have in Moot Court?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Attorney Homework</a:t>
            </a:r>
            <a:endParaRPr lang="en-US" dirty="0"/>
          </a:p>
        </p:txBody>
      </p:sp>
      <p:sp>
        <p:nvSpPr>
          <p:cNvPr id="3" name="Content Placeholder 2"/>
          <p:cNvSpPr>
            <a:spLocks noGrp="1"/>
          </p:cNvSpPr>
          <p:nvPr>
            <p:ph idx="1"/>
          </p:nvPr>
        </p:nvSpPr>
        <p:spPr/>
        <p:txBody>
          <a:bodyPr>
            <a:normAutofit/>
          </a:bodyPr>
          <a:lstStyle/>
          <a:p>
            <a:pPr lvl="1"/>
            <a:r>
              <a:rPr lang="en-US" dirty="0" smtClean="0"/>
              <a:t>Did you make your case based on constitutional principles (amendments), legal precedents (prior cases), or your own personal opinion? Explain. </a:t>
            </a:r>
          </a:p>
          <a:p>
            <a:pPr lvl="1"/>
            <a:r>
              <a:rPr lang="en-US" dirty="0" smtClean="0"/>
              <a:t>Was it difficult to argue for your side? Explain.</a:t>
            </a:r>
          </a:p>
          <a:p>
            <a:pPr lvl="1"/>
            <a:r>
              <a:rPr lang="en-US" dirty="0" smtClean="0"/>
              <a:t>What is your opinion of the court’s decision? </a:t>
            </a:r>
          </a:p>
          <a:p>
            <a:pPr lvl="1"/>
            <a:r>
              <a:rPr lang="en-US" dirty="0" smtClean="0"/>
              <a:t>What was the significance of the Court's decision?  Did the decision change the meaning of the Constitution? </a:t>
            </a:r>
          </a:p>
          <a:p>
            <a:pPr lvl="2">
              <a:buNone/>
            </a:pPr>
            <a:r>
              <a:rPr lang="en-US" dirty="0" smtClean="0"/>
              <a:t>	</a:t>
            </a:r>
          </a:p>
          <a:p>
            <a:pPr lvl="2"/>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Reporter Homework</a:t>
            </a:r>
            <a:endParaRPr lang="en-US" dirty="0"/>
          </a:p>
        </p:txBody>
      </p:sp>
      <p:sp>
        <p:nvSpPr>
          <p:cNvPr id="3" name="Content Placeholder 2"/>
          <p:cNvSpPr>
            <a:spLocks noGrp="1"/>
          </p:cNvSpPr>
          <p:nvPr>
            <p:ph idx="1"/>
          </p:nvPr>
        </p:nvSpPr>
        <p:spPr/>
        <p:txBody>
          <a:bodyPr/>
          <a:lstStyle/>
          <a:p>
            <a:r>
              <a:rPr lang="en-US" dirty="0" smtClean="0"/>
              <a:t>What happened during oral arguments? </a:t>
            </a:r>
          </a:p>
          <a:p>
            <a:r>
              <a:rPr lang="en-US" dirty="0" smtClean="0"/>
              <a:t>Explain the arguments from each side.</a:t>
            </a:r>
          </a:p>
          <a:p>
            <a:r>
              <a:rPr lang="en-US" dirty="0" smtClean="0"/>
              <a:t>Use three quotes to explain the justice’s position.</a:t>
            </a:r>
          </a:p>
          <a:p>
            <a:r>
              <a:rPr lang="en-US" dirty="0" smtClean="0"/>
              <a:t>Explain the decision and how it will affect the country (significance). </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Justices Homework </a:t>
            </a:r>
            <a:endParaRPr lang="en-US" dirty="0"/>
          </a:p>
        </p:txBody>
      </p:sp>
      <p:sp>
        <p:nvSpPr>
          <p:cNvPr id="3" name="Content Placeholder 2"/>
          <p:cNvSpPr>
            <a:spLocks noGrp="1"/>
          </p:cNvSpPr>
          <p:nvPr>
            <p:ph idx="1"/>
          </p:nvPr>
        </p:nvSpPr>
        <p:spPr/>
        <p:txBody>
          <a:bodyPr/>
          <a:lstStyle/>
          <a:p>
            <a:r>
              <a:rPr lang="en-US" dirty="0" smtClean="0"/>
              <a:t>Explain your ruling and how you ruled the way you did. </a:t>
            </a:r>
          </a:p>
          <a:p>
            <a:pPr marL="454025" lvl="1" indent="-454025">
              <a:spcBef>
                <a:spcPts val="2000"/>
              </a:spcBef>
              <a:buClr>
                <a:schemeClr val="bg1">
                  <a:lumMod val="65000"/>
                </a:schemeClr>
              </a:buClr>
            </a:pPr>
            <a:r>
              <a:rPr lang="en-US" dirty="0" smtClean="0"/>
              <a:t>Did you make your decision based on constitutional principles (amendments), legal precedents (prior cases), or your own personal opinion? Explain. </a:t>
            </a:r>
          </a:p>
          <a:p>
            <a:endParaRPr lang="en-US" dirty="0"/>
          </a:p>
        </p:txBody>
      </p:sp>
      <p:sp>
        <p:nvSpPr>
          <p:cNvPr id="4" name="Rectangle 3"/>
          <p:cNvSpPr/>
          <p:nvPr/>
        </p:nvSpPr>
        <p:spPr>
          <a:xfrm>
            <a:off x="1263650" y="4464169"/>
            <a:ext cx="7880350" cy="1107996"/>
          </a:xfrm>
          <a:prstGeom prst="rect">
            <a:avLst/>
          </a:prstGeom>
        </p:spPr>
        <p:txBody>
          <a:bodyPr wrap="square">
            <a:spAutoFit/>
          </a:bodyPr>
          <a:lstStyle/>
          <a:p>
            <a:pPr marL="454025" lvl="1" indent="-454025" defTabSz="914400">
              <a:spcBef>
                <a:spcPts val="2000"/>
              </a:spcBef>
              <a:buClr>
                <a:prstClr val="white">
                  <a:lumMod val="65000"/>
                </a:prstClr>
              </a:buClr>
              <a:buSzPct val="90000"/>
              <a:buFont typeface="Wingdings" pitchFamily="2" charset="2"/>
              <a:buChar char=""/>
            </a:pPr>
            <a:r>
              <a:rPr lang="en-US" sz="2200" dirty="0" smtClean="0">
                <a:solidFill>
                  <a:prstClr val="black">
                    <a:lumMod val="85000"/>
                    <a:lumOff val="15000"/>
                  </a:prstClr>
                </a:solidFill>
              </a:rPr>
              <a:t>Did you make your decision based on constitutional principles (amendments), legal precedents (prior cases), or your own personal opinion? Explain.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a CRIMINAL case…</a:t>
            </a:r>
            <a:endParaRPr lang="en-US" dirty="0"/>
          </a:p>
        </p:txBody>
      </p:sp>
      <p:sp>
        <p:nvSpPr>
          <p:cNvPr id="3" name="Content Placeholder 2"/>
          <p:cNvSpPr>
            <a:spLocks noGrp="1"/>
          </p:cNvSpPr>
          <p:nvPr>
            <p:ph sz="quarter" idx="1"/>
          </p:nvPr>
        </p:nvSpPr>
        <p:spPr/>
        <p:txBody>
          <a:bodyPr/>
          <a:lstStyle/>
          <a:p>
            <a:r>
              <a:rPr lang="en-US" dirty="0" smtClean="0"/>
              <a:t>The first step in the process is “arrest”</a:t>
            </a:r>
          </a:p>
          <a:p>
            <a:pPr lvl="1"/>
            <a:endParaRPr lang="en-US" dirty="0"/>
          </a:p>
        </p:txBody>
      </p:sp>
      <p:pic>
        <p:nvPicPr>
          <p:cNvPr id="4" name="Picture 3"/>
          <p:cNvPicPr>
            <a:picLocks noChangeAspect="1"/>
          </p:cNvPicPr>
          <p:nvPr/>
        </p:nvPicPr>
        <p:blipFill>
          <a:blip r:embed="rId2"/>
          <a:stretch>
            <a:fillRect/>
          </a:stretch>
        </p:blipFill>
        <p:spPr>
          <a:xfrm>
            <a:off x="2446618" y="2860488"/>
            <a:ext cx="3175000" cy="21082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Arrest</a:t>
            </a:r>
            <a:endParaRPr lang="en-US" dirty="0"/>
          </a:p>
        </p:txBody>
      </p:sp>
      <p:sp>
        <p:nvSpPr>
          <p:cNvPr id="3" name="Content Placeholder 2"/>
          <p:cNvSpPr>
            <a:spLocks noGrp="1"/>
          </p:cNvSpPr>
          <p:nvPr>
            <p:ph sz="quarter" idx="1"/>
          </p:nvPr>
        </p:nvSpPr>
        <p:spPr/>
        <p:txBody>
          <a:bodyPr/>
          <a:lstStyle/>
          <a:p>
            <a:pPr lvl="2">
              <a:buNone/>
            </a:pPr>
            <a:endParaRPr lang="en-US" dirty="0" smtClean="0"/>
          </a:p>
          <a:p>
            <a:pPr lvl="1"/>
            <a:r>
              <a:rPr lang="en-US" dirty="0" smtClean="0"/>
              <a:t>In the U.S. justice system, a defendant is innocent until proven guilty.</a:t>
            </a:r>
          </a:p>
          <a:p>
            <a:pPr lvl="1"/>
            <a:r>
              <a:rPr lang="en-US" dirty="0" smtClean="0"/>
              <a:t>“Probable cause” must exist – Reasonable belief that a crime has been committed</a:t>
            </a:r>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 the Supreme Court</a:t>
            </a:r>
            <a:endParaRPr lang="en-US" dirty="0"/>
          </a:p>
        </p:txBody>
      </p:sp>
      <p:sp>
        <p:nvSpPr>
          <p:cNvPr id="3" name="Content Placeholder 2"/>
          <p:cNvSpPr>
            <a:spLocks noGrp="1"/>
          </p:cNvSpPr>
          <p:nvPr>
            <p:ph idx="1"/>
          </p:nvPr>
        </p:nvSpPr>
        <p:spPr>
          <a:xfrm>
            <a:off x="4817849" y="1981200"/>
            <a:ext cx="4040401" cy="4144963"/>
          </a:xfrm>
        </p:spPr>
        <p:txBody>
          <a:bodyPr/>
          <a:lstStyle/>
          <a:p>
            <a:r>
              <a:rPr lang="en-US" dirty="0" smtClean="0"/>
              <a:t>9 judges total, appointed by president for life (with good behavior) </a:t>
            </a:r>
          </a:p>
          <a:p>
            <a:pPr lvl="1"/>
            <a:r>
              <a:rPr lang="en-US" dirty="0" smtClean="0"/>
              <a:t>8 plus one Chief Justice </a:t>
            </a:r>
          </a:p>
          <a:p>
            <a:r>
              <a:rPr lang="en-US" dirty="0" smtClean="0"/>
              <a:t>Must be confirmed by the Senate (Judiciary committee) </a:t>
            </a:r>
          </a:p>
          <a:p>
            <a:r>
              <a:rPr lang="en-US" dirty="0" smtClean="0"/>
              <a:t>Can be impeached by Congress </a:t>
            </a:r>
          </a:p>
          <a:p>
            <a:endParaRPr lang="en-US" dirty="0" smtClean="0"/>
          </a:p>
        </p:txBody>
      </p:sp>
      <p:pic>
        <p:nvPicPr>
          <p:cNvPr id="4" name="Picture 3" descr="800px-Supreme_Court_US_2010.jpg"/>
          <p:cNvPicPr>
            <a:picLocks noChangeAspect="1"/>
          </p:cNvPicPr>
          <p:nvPr/>
        </p:nvPicPr>
        <p:blipFill>
          <a:blip r:embed="rId2"/>
          <a:stretch>
            <a:fillRect/>
          </a:stretch>
        </p:blipFill>
        <p:spPr>
          <a:xfrm>
            <a:off x="284163" y="2362200"/>
            <a:ext cx="4533686" cy="3020568"/>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Probable Cause Case Study</a:t>
            </a:r>
            <a:endParaRPr lang="en-US" dirty="0"/>
          </a:p>
        </p:txBody>
      </p:sp>
      <p:pic>
        <p:nvPicPr>
          <p:cNvPr id="4" name="Content Placeholder 3" descr="Picture 1.png"/>
          <p:cNvPicPr>
            <a:picLocks noGrp="1" noChangeAspect="1"/>
          </p:cNvPicPr>
          <p:nvPr>
            <p:ph idx="1"/>
          </p:nvPr>
        </p:nvPicPr>
        <p:blipFill>
          <a:blip r:embed="rId2"/>
          <a:srcRect t="-24783" b="-24783"/>
          <a:stretch>
            <a:fillRect/>
          </a:stretch>
        </p:blipFill>
        <p:spPr>
          <a:xfrm>
            <a:off x="1143000" y="2133600"/>
            <a:ext cx="7076747" cy="3992563"/>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Questions</a:t>
            </a:r>
            <a:endParaRPr lang="en-US" dirty="0"/>
          </a:p>
        </p:txBody>
      </p:sp>
      <p:pic>
        <p:nvPicPr>
          <p:cNvPr id="4" name="Content Placeholder 3" descr="Picture 2.png"/>
          <p:cNvPicPr>
            <a:picLocks noGrp="1" noChangeAspect="1"/>
          </p:cNvPicPr>
          <p:nvPr>
            <p:ph idx="1"/>
          </p:nvPr>
        </p:nvPicPr>
        <p:blipFill>
          <a:blip r:embed="rId2"/>
          <a:srcRect t="-51787" b="-51787"/>
          <a:stretch>
            <a:fillRect/>
          </a:stretch>
        </p:blipFill>
        <p:spPr>
          <a:xfrm>
            <a:off x="1066800" y="1905000"/>
            <a:ext cx="7076747" cy="3992563"/>
          </a:xfrm>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Arraignment</a:t>
            </a:r>
            <a:endParaRPr lang="en-US" dirty="0"/>
          </a:p>
        </p:txBody>
      </p:sp>
      <p:sp>
        <p:nvSpPr>
          <p:cNvPr id="3" name="Content Placeholder 2"/>
          <p:cNvSpPr>
            <a:spLocks noGrp="1"/>
          </p:cNvSpPr>
          <p:nvPr>
            <p:ph sz="quarter" idx="1"/>
          </p:nvPr>
        </p:nvSpPr>
        <p:spPr>
          <a:xfrm>
            <a:off x="0" y="2133600"/>
            <a:ext cx="7076747" cy="3992563"/>
          </a:xfrm>
        </p:spPr>
        <p:txBody>
          <a:bodyPr>
            <a:normAutofit fontScale="92500" lnSpcReduction="20000"/>
          </a:bodyPr>
          <a:lstStyle/>
          <a:p>
            <a:r>
              <a:rPr lang="en-US" dirty="0" smtClean="0"/>
              <a:t>Arraignment – first appearance before a judge</a:t>
            </a:r>
          </a:p>
          <a:p>
            <a:r>
              <a:rPr lang="en-US" dirty="0" smtClean="0"/>
              <a:t>Purpose:</a:t>
            </a:r>
          </a:p>
          <a:p>
            <a:pPr lvl="1"/>
            <a:r>
              <a:rPr lang="en-US" dirty="0" smtClean="0"/>
              <a:t>1- determine if probable cause exists</a:t>
            </a:r>
          </a:p>
          <a:p>
            <a:pPr lvl="1"/>
            <a:r>
              <a:rPr lang="en-US" dirty="0" smtClean="0"/>
              <a:t>2 – determine appropriate</a:t>
            </a:r>
          </a:p>
          <a:p>
            <a:pPr lvl="1">
              <a:buNone/>
            </a:pPr>
            <a:r>
              <a:rPr lang="en-US" dirty="0" smtClean="0"/>
              <a:t>bond</a:t>
            </a:r>
          </a:p>
          <a:p>
            <a:pPr lvl="1"/>
            <a:r>
              <a:rPr lang="en-US" dirty="0" smtClean="0"/>
              <a:t>8</a:t>
            </a:r>
            <a:r>
              <a:rPr lang="en-US" baseline="30000" dirty="0" smtClean="0"/>
              <a:t>th</a:t>
            </a:r>
            <a:r>
              <a:rPr lang="en-US" dirty="0" smtClean="0"/>
              <a:t> Amendment</a:t>
            </a:r>
          </a:p>
          <a:p>
            <a:pPr lvl="1"/>
            <a:r>
              <a:rPr lang="en-US" dirty="0" smtClean="0"/>
              <a:t>Bond determined by:</a:t>
            </a:r>
          </a:p>
          <a:p>
            <a:pPr lvl="2"/>
            <a:r>
              <a:rPr lang="en-US" dirty="0" smtClean="0"/>
              <a:t>Prior criminal history</a:t>
            </a:r>
          </a:p>
          <a:p>
            <a:pPr lvl="2"/>
            <a:r>
              <a:rPr lang="en-US" dirty="0" smtClean="0"/>
              <a:t>Seriousness of offence</a:t>
            </a:r>
          </a:p>
          <a:p>
            <a:pPr lvl="2"/>
            <a:r>
              <a:rPr lang="en-US" dirty="0" smtClean="0"/>
              <a:t>Strength of evidence</a:t>
            </a:r>
          </a:p>
          <a:p>
            <a:pPr lvl="2"/>
            <a:r>
              <a:rPr lang="en-US" dirty="0" smtClean="0"/>
              <a:t>Ties to community</a:t>
            </a:r>
          </a:p>
          <a:p>
            <a:pPr lvl="1"/>
            <a:endParaRPr lang="en-US" dirty="0" smtClean="0"/>
          </a:p>
          <a:p>
            <a:pPr lvl="1">
              <a:buNone/>
            </a:pPr>
            <a:endParaRPr lang="en-US" dirty="0" smtClean="0"/>
          </a:p>
          <a:p>
            <a:pPr lvl="1"/>
            <a:endParaRPr lang="en-US" dirty="0"/>
          </a:p>
        </p:txBody>
      </p:sp>
      <p:pic>
        <p:nvPicPr>
          <p:cNvPr id="4" name="Picture 3"/>
          <p:cNvPicPr>
            <a:picLocks noChangeAspect="1"/>
          </p:cNvPicPr>
          <p:nvPr/>
        </p:nvPicPr>
        <p:blipFill>
          <a:blip r:embed="rId2"/>
          <a:stretch>
            <a:fillRect/>
          </a:stretch>
        </p:blipFill>
        <p:spPr>
          <a:xfrm>
            <a:off x="5059142" y="3328521"/>
            <a:ext cx="3886200" cy="326390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Pre-trial/plea bargaining</a:t>
            </a:r>
            <a:endParaRPr lang="en-US" dirty="0"/>
          </a:p>
        </p:txBody>
      </p:sp>
      <p:sp>
        <p:nvSpPr>
          <p:cNvPr id="3" name="Content Placeholder 2"/>
          <p:cNvSpPr>
            <a:spLocks noGrp="1"/>
          </p:cNvSpPr>
          <p:nvPr>
            <p:ph sz="quarter" idx="1"/>
          </p:nvPr>
        </p:nvSpPr>
        <p:spPr/>
        <p:txBody>
          <a:bodyPr>
            <a:normAutofit/>
          </a:bodyPr>
          <a:lstStyle/>
          <a:p>
            <a:r>
              <a:rPr lang="en-US" dirty="0" smtClean="0"/>
              <a:t>Defendant and attorney can bargain with prosecutor (state)</a:t>
            </a:r>
          </a:p>
          <a:p>
            <a:pPr lvl="1"/>
            <a:r>
              <a:rPr lang="en-US" dirty="0" smtClean="0"/>
              <a:t>Purpose to end a case before trial begins</a:t>
            </a:r>
          </a:p>
          <a:p>
            <a:pPr lvl="1"/>
            <a:r>
              <a:rPr lang="en-US" dirty="0" smtClean="0"/>
              <a:t>95%-98% decided this way</a:t>
            </a:r>
          </a:p>
          <a:p>
            <a:pPr lvl="1"/>
            <a:r>
              <a:rPr lang="en-US" dirty="0" smtClean="0"/>
              <a:t>Punishment is far worse if you are found guilty by a jury rather than punishment determined by plea bargain</a:t>
            </a:r>
          </a:p>
          <a:p>
            <a:pPr lvl="1"/>
            <a:r>
              <a:rPr lang="en-US" dirty="0" smtClean="0"/>
              <a:t>In your journal: </a:t>
            </a:r>
          </a:p>
          <a:p>
            <a:pPr lvl="1">
              <a:buNone/>
            </a:pPr>
            <a:r>
              <a:rPr lang="en-US" dirty="0" smtClean="0"/>
              <a:t>Is this justice? Under what circumstances might an innocent person plead guilty?</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 Bargaining Case Study</a:t>
            </a:r>
            <a:endParaRPr lang="en-US" dirty="0"/>
          </a:p>
        </p:txBody>
      </p:sp>
      <p:pic>
        <p:nvPicPr>
          <p:cNvPr id="4" name="Content Placeholder 3" descr="Picture 1.png"/>
          <p:cNvPicPr>
            <a:picLocks noGrp="1" noChangeAspect="1"/>
          </p:cNvPicPr>
          <p:nvPr>
            <p:ph idx="1"/>
          </p:nvPr>
        </p:nvPicPr>
        <p:blipFill>
          <a:blip r:embed="rId2"/>
          <a:srcRect t="-64746" b="-64746"/>
          <a:stretch>
            <a:fillRect/>
          </a:stretch>
        </p:blipFill>
        <p:spPr>
          <a:xfrm>
            <a:off x="1143000" y="2133600"/>
            <a:ext cx="7076747" cy="3992563"/>
          </a:xfrm>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 The Trial</a:t>
            </a:r>
            <a:endParaRPr lang="en-US" dirty="0"/>
          </a:p>
        </p:txBody>
      </p:sp>
      <p:sp>
        <p:nvSpPr>
          <p:cNvPr id="3" name="Content Placeholder 2"/>
          <p:cNvSpPr>
            <a:spLocks noGrp="1"/>
          </p:cNvSpPr>
          <p:nvPr>
            <p:ph sz="quarter" idx="1"/>
          </p:nvPr>
        </p:nvSpPr>
        <p:spPr>
          <a:xfrm>
            <a:off x="0" y="2044621"/>
            <a:ext cx="8153400" cy="4495800"/>
          </a:xfrm>
        </p:spPr>
        <p:txBody>
          <a:bodyPr>
            <a:normAutofit/>
          </a:bodyPr>
          <a:lstStyle/>
          <a:p>
            <a:r>
              <a:rPr lang="en-US" dirty="0" smtClean="0"/>
              <a:t>Cases not plea bargained are tried through the trial process.  </a:t>
            </a:r>
          </a:p>
          <a:p>
            <a:r>
              <a:rPr lang="en-US" dirty="0" smtClean="0"/>
              <a:t>In Connecticut, 6 jurors with two alternates for non-murder cases</a:t>
            </a:r>
          </a:p>
          <a:p>
            <a:r>
              <a:rPr lang="en-US" dirty="0" smtClean="0"/>
              <a:t>12 jurors for murder cases</a:t>
            </a:r>
          </a:p>
          <a:p>
            <a:r>
              <a:rPr lang="en-US" dirty="0" smtClean="0"/>
              <a:t>“Burden of Proof” rests with state.</a:t>
            </a:r>
          </a:p>
          <a:p>
            <a:r>
              <a:rPr lang="en-US" dirty="0" smtClean="0"/>
              <a:t>All jurors must agree on verdict</a:t>
            </a:r>
          </a:p>
          <a:p>
            <a:r>
              <a:rPr lang="en-US" dirty="0" smtClean="0"/>
              <a:t>A “split” jury results in a mistrial, allowing the case to be re-tried</a:t>
            </a:r>
          </a:p>
        </p:txBody>
      </p:sp>
      <p:pic>
        <p:nvPicPr>
          <p:cNvPr id="4" name="Picture 3"/>
          <p:cNvPicPr>
            <a:picLocks noChangeAspect="1"/>
          </p:cNvPicPr>
          <p:nvPr/>
        </p:nvPicPr>
        <p:blipFill>
          <a:blip r:embed="rId2"/>
          <a:stretch>
            <a:fillRect/>
          </a:stretch>
        </p:blipFill>
        <p:spPr>
          <a:xfrm>
            <a:off x="533400" y="55760"/>
            <a:ext cx="3314768" cy="1988861"/>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The appeal</a:t>
            </a:r>
            <a:endParaRPr lang="en-US" dirty="0"/>
          </a:p>
        </p:txBody>
      </p:sp>
      <p:sp>
        <p:nvSpPr>
          <p:cNvPr id="3" name="Content Placeholder 2"/>
          <p:cNvSpPr>
            <a:spLocks noGrp="1"/>
          </p:cNvSpPr>
          <p:nvPr>
            <p:ph sz="quarter" idx="1"/>
          </p:nvPr>
        </p:nvSpPr>
        <p:spPr>
          <a:xfrm>
            <a:off x="612648" y="2078883"/>
            <a:ext cx="8153400" cy="1313329"/>
          </a:xfrm>
        </p:spPr>
        <p:txBody>
          <a:bodyPr/>
          <a:lstStyle/>
          <a:p>
            <a:r>
              <a:rPr lang="en-US" dirty="0" smtClean="0"/>
              <a:t>If a defendant is convicted after the trial, does he have any recourse?</a:t>
            </a:r>
          </a:p>
          <a:p>
            <a:endParaRPr lang="en-US" dirty="0"/>
          </a:p>
        </p:txBody>
      </p:sp>
      <p:sp>
        <p:nvSpPr>
          <p:cNvPr id="4" name="TextBox 3"/>
          <p:cNvSpPr txBox="1"/>
          <p:nvPr/>
        </p:nvSpPr>
        <p:spPr>
          <a:xfrm>
            <a:off x="0" y="3392212"/>
            <a:ext cx="9239880" cy="3416320"/>
          </a:xfrm>
          <a:prstGeom prst="rect">
            <a:avLst/>
          </a:prstGeom>
          <a:noFill/>
        </p:spPr>
        <p:txBody>
          <a:bodyPr wrap="none" rtlCol="0">
            <a:spAutoFit/>
          </a:bodyPr>
          <a:lstStyle/>
          <a:p>
            <a:r>
              <a:rPr lang="en-US" sz="2400" dirty="0" smtClean="0"/>
              <a:t>Yes!  He may file an appeal.  In order to raise an issue on appeal there </a:t>
            </a:r>
          </a:p>
          <a:p>
            <a:r>
              <a:rPr lang="en-US" sz="2400" dirty="0" smtClean="0"/>
              <a:t>must be a legal basis.  The legal issue must exist in the </a:t>
            </a:r>
            <a:r>
              <a:rPr lang="en-US" sz="2400" i="1" dirty="0" smtClean="0"/>
              <a:t>record</a:t>
            </a:r>
            <a:r>
              <a:rPr lang="en-US" sz="2400" dirty="0" smtClean="0"/>
              <a:t> of the trial. </a:t>
            </a:r>
          </a:p>
          <a:p>
            <a:r>
              <a:rPr lang="en-US" sz="2400" dirty="0" smtClean="0"/>
              <a:t>(transcripts, evidence, documents)</a:t>
            </a:r>
          </a:p>
          <a:p>
            <a:endParaRPr lang="en-US" sz="2400" dirty="0" smtClean="0"/>
          </a:p>
          <a:p>
            <a:r>
              <a:rPr lang="en-US" sz="2400" dirty="0" smtClean="0"/>
              <a:t>At this stage, the defendant bears the “burden of proof”</a:t>
            </a:r>
          </a:p>
          <a:p>
            <a:endParaRPr lang="en-US" sz="2400" dirty="0" smtClean="0"/>
          </a:p>
          <a:p>
            <a:r>
              <a:rPr lang="en-US" sz="2400" dirty="0" smtClean="0"/>
              <a:t>Ex:  Jury did not represent a “jury of peers”, evidence was insufficient…</a:t>
            </a:r>
          </a:p>
          <a:p>
            <a:endParaRPr lang="en-US" sz="2400" dirty="0" smtClean="0"/>
          </a:p>
          <a:p>
            <a:r>
              <a:rPr lang="en-US" sz="2400" dirty="0" smtClean="0"/>
              <a:t>New trial: DNA or other new evidence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Would your nominees be confirmed?</a:t>
            </a:r>
            <a:endParaRPr lang="en-US" dirty="0"/>
          </a:p>
        </p:txBody>
      </p:sp>
      <p:sp>
        <p:nvSpPr>
          <p:cNvPr id="3" name="Content Placeholder 2"/>
          <p:cNvSpPr>
            <a:spLocks noGrp="1"/>
          </p:cNvSpPr>
          <p:nvPr>
            <p:ph idx="1"/>
          </p:nvPr>
        </p:nvSpPr>
        <p:spPr/>
        <p:txBody>
          <a:bodyPr/>
          <a:lstStyle/>
          <a:p>
            <a:endParaRPr lang="en-US" dirty="0"/>
          </a:p>
        </p:txBody>
      </p:sp>
      <p:graphicFrame>
        <p:nvGraphicFramePr>
          <p:cNvPr id="35842" name="Object 2"/>
          <p:cNvGraphicFramePr>
            <a:graphicFrameLocks noChangeAspect="1"/>
          </p:cNvGraphicFramePr>
          <p:nvPr/>
        </p:nvGraphicFramePr>
        <p:xfrm>
          <a:off x="2133600" y="1741878"/>
          <a:ext cx="4712505" cy="5116122"/>
        </p:xfrm>
        <a:graphic>
          <a:graphicData uri="http://schemas.openxmlformats.org/presentationml/2006/ole">
            <p:oleObj spid="_x0000_s35842" name="Document" r:id="rId3" imgW="5486400" imgH="5956300" progId="Word.Document.12">
              <p:link updateAutomatic="1"/>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How many of you have ever asked one parent or family member to do something and were denied and then asked someone else the same thing in the hopes of getting a different decision? Did it work? Give an example. </a:t>
            </a:r>
          </a:p>
          <a:p>
            <a:r>
              <a:rPr lang="en-US" dirty="0" smtClean="0"/>
              <a:t>How do you think this relates to the American judicial system?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dirty="0" smtClean="0"/>
              <a:t>Types of law: </a:t>
            </a:r>
          </a:p>
          <a:p>
            <a:pPr lvl="1"/>
            <a:r>
              <a:rPr lang="en-US" dirty="0" smtClean="0"/>
              <a:t>Civil law: Deals with the rights of private citizens </a:t>
            </a:r>
          </a:p>
          <a:p>
            <a:pPr lvl="1"/>
            <a:r>
              <a:rPr lang="en-US" dirty="0" smtClean="0"/>
              <a:t>Criminal law: Deals with crimes and their punishments </a:t>
            </a:r>
          </a:p>
          <a:p>
            <a:pPr lvl="1"/>
            <a:r>
              <a:rPr lang="en-US" dirty="0" smtClean="0"/>
              <a:t>Constitutional law: Meaning of the Constitution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court system </a:t>
            </a:r>
            <a:endParaRPr lang="en-US" dirty="0"/>
          </a:p>
        </p:txBody>
      </p:sp>
      <p:sp>
        <p:nvSpPr>
          <p:cNvPr id="3" name="Content Placeholder 2"/>
          <p:cNvSpPr>
            <a:spLocks noGrp="1"/>
          </p:cNvSpPr>
          <p:nvPr>
            <p:ph idx="1"/>
          </p:nvPr>
        </p:nvSpPr>
        <p:spPr/>
        <p:txBody>
          <a:bodyPr>
            <a:normAutofit/>
          </a:bodyPr>
          <a:lstStyle/>
          <a:p>
            <a:r>
              <a:rPr lang="en-US" dirty="0" smtClean="0"/>
              <a:t>Dual court system: Both state and federal courts</a:t>
            </a:r>
          </a:p>
          <a:p>
            <a:pPr lvl="1"/>
            <a:r>
              <a:rPr lang="en-US" dirty="0" smtClean="0"/>
              <a:t>State: State crime, family, wills, traffic </a:t>
            </a:r>
          </a:p>
          <a:p>
            <a:pPr lvl="1"/>
            <a:r>
              <a:rPr lang="en-US" dirty="0" smtClean="0"/>
              <a:t>Federal: Multiple states, ambassadors, federal crimes, interstate commerce    </a:t>
            </a:r>
          </a:p>
          <a:p>
            <a:pPr lvl="1">
              <a:buNone/>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courts</a:t>
            </a:r>
            <a:endParaRPr lang="en-US" dirty="0"/>
          </a:p>
        </p:txBody>
      </p:sp>
      <p:sp>
        <p:nvSpPr>
          <p:cNvPr id="3" name="Content Placeholder 2"/>
          <p:cNvSpPr>
            <a:spLocks noGrp="1"/>
          </p:cNvSpPr>
          <p:nvPr>
            <p:ph idx="1"/>
          </p:nvPr>
        </p:nvSpPr>
        <p:spPr/>
        <p:txBody>
          <a:bodyPr/>
          <a:lstStyle/>
          <a:p>
            <a:r>
              <a:rPr lang="en-US" dirty="0" smtClean="0"/>
              <a:t>State Trial Court (criminal, family, juvenile, traffic):</a:t>
            </a:r>
          </a:p>
          <a:p>
            <a:pPr lvl="1"/>
            <a:r>
              <a:rPr lang="en-US" dirty="0" smtClean="0"/>
              <a:t>Original jurisdiction (first to hear a case)</a:t>
            </a:r>
          </a:p>
          <a:p>
            <a:r>
              <a:rPr lang="en-US" dirty="0" smtClean="0"/>
              <a:t>State appellate Court: If dissatisfied with the ruling, can appeal to this level </a:t>
            </a:r>
          </a:p>
          <a:p>
            <a:pPr lvl="1"/>
            <a:r>
              <a:rPr lang="en-US" dirty="0" smtClean="0"/>
              <a:t>Appellate jurisdiction (reviewing a prior decision in a case for mistakes) </a:t>
            </a:r>
          </a:p>
          <a:p>
            <a:r>
              <a:rPr lang="en-US" dirty="0" smtClean="0"/>
              <a:t>State Supreme Court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majorFont>
      <a:minorFont>
        <a:latin typeface="Calibri"/>
        <a:ea typeface=""/>
        <a:cs typeface=""/>
        <a:font script="Jpan" typeface="ＭＳ ゴシック"/>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84526</TotalTime>
  <Words>2112</Words>
  <Application>Microsoft Macintosh PowerPoint</Application>
  <PresentationFormat>On-screen Show (4:3)</PresentationFormat>
  <Paragraphs>251</Paragraphs>
  <Slides>46</Slides>
  <Notes>0</Notes>
  <HiddenSlides>0</HiddenSlides>
  <MMClips>0</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46</vt:i4>
      </vt:variant>
    </vt:vector>
  </HeadingPairs>
  <TitlesOfParts>
    <vt:vector size="48" baseType="lpstr">
      <vt:lpstr>Spectrum</vt:lpstr>
      <vt:lpstr>Mac:Users:AHopkins:Documents:Civics:Unit%207%20Judicial:SupremeCourtChoice.doc!OLE_LINK3</vt:lpstr>
      <vt:lpstr>The Judicial Branch  </vt:lpstr>
      <vt:lpstr>Slide 2</vt:lpstr>
      <vt:lpstr>Review </vt:lpstr>
      <vt:lpstr>Meet the Supreme Court</vt:lpstr>
      <vt:lpstr>Would your nominees be confirmed?</vt:lpstr>
      <vt:lpstr>Slide 6</vt:lpstr>
      <vt:lpstr>Slide 7</vt:lpstr>
      <vt:lpstr>The court system </vt:lpstr>
      <vt:lpstr>State courts</vt:lpstr>
      <vt:lpstr>The federal court system </vt:lpstr>
      <vt:lpstr>Slide 11</vt:lpstr>
      <vt:lpstr>How does a case get to the Supreme Court? </vt:lpstr>
      <vt:lpstr>The Supreme Court will hear cases if…</vt:lpstr>
      <vt:lpstr>You on the case: Landmark Supreme Court Cases Research </vt:lpstr>
      <vt:lpstr>The Bill of Rights and Landmark Supreme Court Cases</vt:lpstr>
      <vt:lpstr>The power of judicial review </vt:lpstr>
      <vt:lpstr>Marbury v. Madison</vt:lpstr>
      <vt:lpstr>Slide 18</vt:lpstr>
      <vt:lpstr>Warm Up</vt:lpstr>
      <vt:lpstr>How the Supreme Court decides</vt:lpstr>
      <vt:lpstr>Landmark Cases</vt:lpstr>
      <vt:lpstr>Warm Up</vt:lpstr>
      <vt:lpstr>How do justices decide?</vt:lpstr>
      <vt:lpstr>Review!</vt:lpstr>
      <vt:lpstr>Slide 25</vt:lpstr>
      <vt:lpstr>Our Supreme Court</vt:lpstr>
      <vt:lpstr>Attorneys and Reporters</vt:lpstr>
      <vt:lpstr>Moot Court Roles</vt:lpstr>
      <vt:lpstr>Warm Up</vt:lpstr>
      <vt:lpstr>Review</vt:lpstr>
      <vt:lpstr>Moot Court Rules</vt:lpstr>
      <vt:lpstr>Slide 32</vt:lpstr>
      <vt:lpstr>Post-Moot Court Debrief</vt:lpstr>
      <vt:lpstr>Moot Court vs. Real Court </vt:lpstr>
      <vt:lpstr>Attorney Homework</vt:lpstr>
      <vt:lpstr>Reporter Homework</vt:lpstr>
      <vt:lpstr>Justices Homework </vt:lpstr>
      <vt:lpstr>In a CRIMINAL case…</vt:lpstr>
      <vt:lpstr>Step 1:  Arrest</vt:lpstr>
      <vt:lpstr>Probable Cause Case Study</vt:lpstr>
      <vt:lpstr>Case Study Questions</vt:lpstr>
      <vt:lpstr>Step 2:  Arraignment</vt:lpstr>
      <vt:lpstr>Step 3:  Pre-trial/plea bargaining</vt:lpstr>
      <vt:lpstr>Plea Bargaining Case Study</vt:lpstr>
      <vt:lpstr>Step 4: The Trial</vt:lpstr>
      <vt:lpstr>Step 5:  The appeal</vt:lpstr>
    </vt:vector>
  </TitlesOfParts>
  <Company>Neag School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Judicial Branch </dc:title>
  <dc:creator>Neag School of Education Student</dc:creator>
  <cp:lastModifiedBy>Allison Hopkins</cp:lastModifiedBy>
  <cp:revision>305</cp:revision>
  <dcterms:created xsi:type="dcterms:W3CDTF">2014-12-08T15:44:40Z</dcterms:created>
  <dcterms:modified xsi:type="dcterms:W3CDTF">2014-12-11T12:21:43Z</dcterms:modified>
</cp:coreProperties>
</file>